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1"/>
  </p:handoutMasterIdLst>
  <p:sldIdLst>
    <p:sldId id="312" r:id="rId3"/>
    <p:sldId id="615" r:id="rId5"/>
    <p:sldId id="616" r:id="rId6"/>
    <p:sldId id="617" r:id="rId7"/>
    <p:sldId id="618" r:id="rId8"/>
    <p:sldId id="619" r:id="rId9"/>
    <p:sldId id="620" r:id="rId10"/>
    <p:sldId id="621" r:id="rId11"/>
    <p:sldId id="622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315" r:id="rId20"/>
    <p:sldId id="318" r:id="rId21"/>
    <p:sldId id="319" r:id="rId22"/>
    <p:sldId id="320" r:id="rId23"/>
    <p:sldId id="321" r:id="rId24"/>
    <p:sldId id="668" r:id="rId25"/>
    <p:sldId id="669" r:id="rId26"/>
    <p:sldId id="323" r:id="rId27"/>
    <p:sldId id="670" r:id="rId28"/>
    <p:sldId id="322" r:id="rId29"/>
    <p:sldId id="326" r:id="rId30"/>
    <p:sldId id="703" r:id="rId31"/>
    <p:sldId id="704" r:id="rId32"/>
    <p:sldId id="705" r:id="rId33"/>
    <p:sldId id="706" r:id="rId34"/>
    <p:sldId id="658" r:id="rId35"/>
    <p:sldId id="659" r:id="rId36"/>
    <p:sldId id="630" r:id="rId37"/>
    <p:sldId id="631" r:id="rId38"/>
    <p:sldId id="709" r:id="rId39"/>
    <p:sldId id="710" r:id="rId40"/>
    <p:sldId id="712" r:id="rId41"/>
    <p:sldId id="713" r:id="rId42"/>
    <p:sldId id="714" r:id="rId43"/>
    <p:sldId id="715" r:id="rId44"/>
    <p:sldId id="716" r:id="rId45"/>
    <p:sldId id="717" r:id="rId46"/>
    <p:sldId id="718" r:id="rId47"/>
    <p:sldId id="639" r:id="rId48"/>
    <p:sldId id="671" r:id="rId49"/>
    <p:sldId id="640" r:id="rId50"/>
    <p:sldId id="641" r:id="rId51"/>
    <p:sldId id="662" r:id="rId52"/>
    <p:sldId id="663" r:id="rId53"/>
    <p:sldId id="664" r:id="rId54"/>
    <p:sldId id="672" r:id="rId55"/>
    <p:sldId id="673" r:id="rId56"/>
    <p:sldId id="674" r:id="rId57"/>
    <p:sldId id="665" r:id="rId58"/>
    <p:sldId id="666" r:id="rId59"/>
    <p:sldId id="667" r:id="rId60"/>
    <p:sldId id="675" r:id="rId61"/>
    <p:sldId id="676" r:id="rId62"/>
    <p:sldId id="677" r:id="rId63"/>
    <p:sldId id="678" r:id="rId64"/>
    <p:sldId id="679" r:id="rId65"/>
    <p:sldId id="680" r:id="rId66"/>
    <p:sldId id="681" r:id="rId67"/>
    <p:sldId id="682" r:id="rId68"/>
    <p:sldId id="683" r:id="rId69"/>
    <p:sldId id="684" r:id="rId70"/>
  </p:sldIdLst>
  <p:sldSz cx="12192000" cy="6858000"/>
  <p:notesSz cx="6858000" cy="9144000"/>
  <p:custDataLst>
    <p:tags r:id="rId7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0" autoAdjust="0"/>
    <p:restoredTop sz="94301" autoAdjust="0"/>
  </p:normalViewPr>
  <p:slideViewPr>
    <p:cSldViewPr snapToGrid="0">
      <p:cViewPr varScale="1">
        <p:scale>
          <a:sx n="113" d="100"/>
          <a:sy n="113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5" Type="http://schemas.openxmlformats.org/officeDocument/2006/relationships/tags" Target="tags/tag1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ajax_post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jquery_ajax_loa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gitee.com/buptnetwork/ajax-todo-demo" TargetMode="Externa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ajax-todo-demo" TargetMode="Externa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hyperlink" Target="https://www.axios-http.cn/docs/intr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hyperlink" Target="https://www.runoob.com/try/try.php?filename=vue2-v-model" TargetMode="External"/><Relationship Id="rId1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hyperlink" Target="https://www.alpinejs.cn/" TargetMode="External"/><Relationship Id="rId1" Type="http://schemas.openxmlformats.org/officeDocument/2006/relationships/hyperlink" Target="https://alpinejs.dev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hyperlink" Target="https://github.com/vuejs/petite-vu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hyperlink" Target="https://gitee.com/buptnetwork/vue-todo-demo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vue-todo-demo" TargetMode="Externa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hyperlink" Target="http://api.example.com/&#21830;&#21697;/123456" TargetMode="External"/><Relationship Id="rId5" Type="http://schemas.openxmlformats.org/officeDocument/2006/relationships/hyperlink" Target="http://api.example.com/shangpin/123456" TargetMode="External"/><Relationship Id="rId4" Type="http://schemas.openxmlformats.org/officeDocument/2006/relationships/hyperlink" Target="http://api.example.com/products/12345" TargetMode="External"/><Relationship Id="rId3" Type="http://schemas.openxmlformats.org/officeDocument/2006/relationships/hyperlink" Target="http://api.example.com/sv/u" TargetMode="External"/><Relationship Id="rId2" Type="http://schemas.openxmlformats.org/officeDocument/2006/relationships/hyperlink" Target="http://api.example.com/search" TargetMode="External"/><Relationship Id="rId10" Type="http://schemas.openxmlformats.org/officeDocument/2006/relationships/notesSlide" Target="../notesSlides/notesSlide7.xml"/><Relationship Id="rId1" Type="http://schemas.openxmlformats.org/officeDocument/2006/relationships/hyperlink" Target="http://api.example.com/service/api/search" TargetMode="Externa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hyperlink" Target="http://api.example.com/cgi-bin/get_user.php?user=100" TargetMode="External"/><Relationship Id="rId4" Type="http://schemas.openxmlformats.org/officeDocument/2006/relationships/hyperlink" Target="http://api.example.com/v1/users/12345/ProfileImage" TargetMode="External"/><Relationship Id="rId3" Type="http://schemas.openxmlformats.org/officeDocument/2006/relationships/hyperlink" Target="http://api.example.com/v1/users/12345/profileImage" TargetMode="External"/><Relationship Id="rId2" Type="http://schemas.openxmlformats.org/officeDocument/2006/relationships/hyperlink" Target="http://api.example.com/v1/users/12345/profile_image" TargetMode="External"/><Relationship Id="rId1" Type="http://schemas.openxmlformats.org/officeDocument/2006/relationships/hyperlink" Target="http://api.example.com/v1/users/12345/profile-imag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hyperlink" Target="http://api.example.com/v1/users?format=json" TargetMode="Externa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ajax_first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Relationship Id="rId3" Type="http://schemas.openxmlformats.org/officeDocument/2006/relationships/hyperlink" Target="http://api.example.org/books/?limit=100&amp;since_id=12345" TargetMode="External"/><Relationship Id="rId2" Type="http://schemas.openxmlformats.org/officeDocument/2006/relationships/hyperlink" Target="http://api.example.org/books/?per_page=10&amp;page=5" TargetMode="External"/><Relationship Id="rId1" Type="http://schemas.openxmlformats.org/officeDocument/2006/relationships/hyperlink" Target="http://api.example.org/books/?limit=100&amp;offset=400" TargetMode="Externa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://api.example.com/v1/users/12345?fields=name,age" TargetMode="External"/><Relationship Id="rId2" Type="http://schemas.openxmlformats.org/officeDocument/2006/relationships/hyperlink" Target="http://api.example.org/books/?sort=-publish_date,+name" TargetMode="External"/><Relationship Id="rId1" Type="http://schemas.openxmlformats.org/officeDocument/2006/relationships/hyperlink" Target="http://api.example.org/books/?name=xxx" TargetMode="Externa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jpeg"/><Relationship Id="rId1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hyperlink" Target="https://gitee.com/api/v5/swagger#/getV5ReposOwnerRepoIssues" TargetMode="External"/><Relationship Id="rId1" Type="http://schemas.openxmlformats.org/officeDocument/2006/relationships/hyperlink" Target="https://gitee.com/api/v5/swagge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ajax_ge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8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章 异步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更新与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Lao UI" panose="020B0502040204020203" pitchFamily="34" charset="0"/>
              </a:rPr>
              <a:t>REST API</a:t>
            </a:r>
            <a:endParaRPr lang="en-US" altLang="zh-CN" sz="2000" dirty="0">
              <a:solidFill>
                <a:schemeClr val="bg1"/>
              </a:solidFill>
              <a:latin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  <p:sp>
        <p:nvSpPr>
          <p:cNvPr id="9" name="文本占位符 2"/>
          <p:cNvSpPr txBox="1"/>
          <p:nvPr/>
        </p:nvSpPr>
        <p:spPr>
          <a:xfrm>
            <a:off x="457200" y="1481328"/>
            <a:ext cx="10797822" cy="3248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</a:pPr>
            <a:endParaRPr lang="en-US" altLang="zh-CN" dirty="0">
              <a:hlinkClick r:id="rId1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hlinkClick r:id="rId1"/>
              </a:rPr>
              <a:t>POST</a:t>
            </a:r>
            <a:r>
              <a:rPr lang="zh-CN" altLang="en-US" dirty="0">
                <a:hlinkClick r:id="rId1"/>
              </a:rPr>
              <a:t>请求示例：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lvl="1" eaLnBrk="1" hangingPunct="1">
              <a:lnSpc>
                <a:spcPct val="150000"/>
              </a:lnSpc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966066" y="3032552"/>
            <a:ext cx="10423906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xmlhttp.open</a:t>
            </a:r>
            <a:r>
              <a:rPr lang="en-US" sz="2000" dirty="0"/>
              <a:t>("</a:t>
            </a:r>
            <a:r>
              <a:rPr lang="en-US" sz="2000" dirty="0" err="1"/>
              <a:t>POST","ajax_test.html",true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/>
              <a:t>xmlhttp.setRequestHeader</a:t>
            </a:r>
            <a:r>
              <a:rPr lang="en-US" sz="2000" dirty="0"/>
              <a:t>("Content-</a:t>
            </a:r>
            <a:r>
              <a:rPr lang="en-US" sz="2000" dirty="0" err="1"/>
              <a:t>type","application</a:t>
            </a:r>
            <a:r>
              <a:rPr lang="en-US" sz="2000" dirty="0"/>
              <a:t>/x-www-form-</a:t>
            </a:r>
            <a:r>
              <a:rPr lang="en-US" sz="2000" dirty="0" err="1"/>
              <a:t>urlencoded</a:t>
            </a:r>
            <a:r>
              <a:rPr lang="en-US" sz="2000" dirty="0"/>
              <a:t>");</a:t>
            </a:r>
            <a:br>
              <a:rPr lang="en-US" sz="2000" dirty="0"/>
            </a:br>
            <a:r>
              <a:rPr lang="en-US" sz="2000" dirty="0" err="1"/>
              <a:t>xmlhttp.send</a:t>
            </a:r>
            <a:r>
              <a:rPr lang="en-US" sz="2000" dirty="0"/>
              <a:t>("</a:t>
            </a:r>
            <a:r>
              <a:rPr lang="en-US" sz="2000" dirty="0" err="1"/>
              <a:t>fname</a:t>
            </a:r>
            <a:r>
              <a:rPr lang="en-US" sz="2000" dirty="0"/>
              <a:t>=</a:t>
            </a:r>
            <a:r>
              <a:rPr lang="en-US" sz="2000" dirty="0" err="1"/>
              <a:t>Henry&amp;lname</a:t>
            </a:r>
            <a:r>
              <a:rPr lang="en-US" sz="2000" dirty="0"/>
              <a:t>=Ford");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</p:txBody>
      </p:sp>
      <p:sp>
        <p:nvSpPr>
          <p:cNvPr id="8" name="文本占位符 2"/>
          <p:cNvSpPr txBox="1"/>
          <p:nvPr/>
        </p:nvSpPr>
        <p:spPr>
          <a:xfrm>
            <a:off x="412045" y="1223784"/>
            <a:ext cx="10865556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获取服务器响应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获得来自服务器的响应，需使用 </a:t>
            </a:r>
            <a:r>
              <a:rPr lang="en-US" sz="2000" dirty="0" err="1"/>
              <a:t>XMLHttpRequest</a:t>
            </a:r>
            <a:r>
              <a:rPr lang="en-US" sz="2000" dirty="0"/>
              <a:t> </a:t>
            </a:r>
            <a:r>
              <a:rPr lang="zh-CN" altLang="en-US" sz="2000" dirty="0"/>
              <a:t>对象的 </a:t>
            </a:r>
            <a:r>
              <a:rPr lang="en-US" sz="2000" dirty="0" err="1">
                <a:solidFill>
                  <a:srgbClr val="FF0000"/>
                </a:solidFill>
              </a:rPr>
              <a:t>responseText</a:t>
            </a:r>
            <a:r>
              <a:rPr lang="en-US" sz="2000" dirty="0"/>
              <a:t> </a:t>
            </a:r>
            <a:r>
              <a:rPr lang="zh-CN" altLang="en-US" sz="2000" dirty="0"/>
              <a:t>或 </a:t>
            </a:r>
            <a:r>
              <a:rPr lang="en-US" sz="2000" dirty="0" err="1">
                <a:solidFill>
                  <a:srgbClr val="FF0000"/>
                </a:solidFill>
              </a:rPr>
              <a:t>responseXML</a:t>
            </a:r>
            <a:r>
              <a:rPr lang="en-US" sz="2000" dirty="0"/>
              <a:t> </a:t>
            </a:r>
            <a:r>
              <a:rPr lang="zh-CN" altLang="en-US" sz="2000" dirty="0"/>
              <a:t>属性。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responseText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获得字符串形式的响应数据。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responseXML</a:t>
            </a:r>
            <a:r>
              <a:rPr lang="zh-CN" altLang="en-US" sz="2000" dirty="0"/>
              <a:t>：获得 </a:t>
            </a:r>
            <a:r>
              <a:rPr lang="en-US" sz="2000" dirty="0"/>
              <a:t>XML </a:t>
            </a:r>
            <a:r>
              <a:rPr lang="zh-CN" altLang="en-US" sz="2000" dirty="0"/>
              <a:t>形式的响应数据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何时获取响应：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onreadystatechange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</a:rPr>
              <a:t>readystate</a:t>
            </a:r>
            <a:r>
              <a:rPr lang="zh-CN" altLang="en-US" sz="2000" dirty="0">
                <a:solidFill>
                  <a:srgbClr val="FF0000"/>
                </a:solidFill>
              </a:rPr>
              <a:t>发送变动时调用此函数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 marL="914400" lvl="2" indent="0" eaLnBrk="1" hangingPunct="1">
              <a:lnSpc>
                <a:spcPct val="150000"/>
              </a:lnSpc>
              <a:buNone/>
            </a:pPr>
            <a:endParaRPr lang="zh-CN" altLang="en-US" sz="1600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24780" y="1223784"/>
            <a:ext cx="7072362" cy="348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4"/>
          <p:cNvSpPr txBox="1"/>
          <p:nvPr/>
        </p:nvSpPr>
        <p:spPr>
          <a:xfrm>
            <a:off x="2197247" y="4866607"/>
            <a:ext cx="8501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xmlhttp.onreadystatechange</a:t>
            </a:r>
            <a:r>
              <a:rPr lang="en-US" dirty="0"/>
              <a:t>=function()</a:t>
            </a:r>
            <a:br>
              <a:rPr lang="en-US" dirty="0"/>
            </a:br>
            <a:r>
              <a:rPr lang="en-US" dirty="0"/>
              <a:t>  { if (</a:t>
            </a:r>
            <a:r>
              <a:rPr lang="en-US" dirty="0" err="1">
                <a:solidFill>
                  <a:srgbClr val="FF0000"/>
                </a:solidFill>
              </a:rPr>
              <a:t>xmlhttp.readyState</a:t>
            </a:r>
            <a:r>
              <a:rPr lang="en-US" dirty="0"/>
              <a:t>==4 &amp;&amp; </a:t>
            </a:r>
            <a:r>
              <a:rPr lang="en-US" dirty="0" err="1">
                <a:solidFill>
                  <a:srgbClr val="FF0000"/>
                </a:solidFill>
              </a:rPr>
              <a:t>xmlhttp.status</a:t>
            </a:r>
            <a:r>
              <a:rPr lang="en-US" dirty="0"/>
              <a:t>==200)</a:t>
            </a:r>
            <a:br>
              <a:rPr lang="en-US" dirty="0"/>
            </a:br>
            <a:r>
              <a:rPr lang="en-US" dirty="0"/>
              <a:t>   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myDiv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=</a:t>
            </a:r>
            <a:r>
              <a:rPr lang="en-US" dirty="0" err="1"/>
              <a:t>xmlhttp.responseText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    }</a:t>
            </a:r>
            <a:br>
              <a:rPr lang="en-US" dirty="0"/>
            </a:br>
            <a:r>
              <a:rPr lang="en-US" dirty="0"/>
              <a:t>  }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</p:txBody>
      </p:sp>
      <p:sp>
        <p:nvSpPr>
          <p:cNvPr id="7" name="文本占位符 2"/>
          <p:cNvSpPr txBox="1"/>
          <p:nvPr/>
        </p:nvSpPr>
        <p:spPr>
          <a:xfrm>
            <a:off x="728132" y="1223784"/>
            <a:ext cx="9589911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err="1"/>
              <a:t>Jquery</a:t>
            </a:r>
            <a:r>
              <a:rPr lang="zh-CN" altLang="en-US" sz="2400" dirty="0"/>
              <a:t>中有多个</a:t>
            </a:r>
            <a:r>
              <a:rPr lang="en-US" altLang="zh-CN" sz="2400" dirty="0"/>
              <a:t>ajax</a:t>
            </a:r>
            <a:r>
              <a:rPr lang="zh-CN" altLang="en-US" sz="2400" dirty="0"/>
              <a:t>操作方法：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load()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$.get()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</a:t>
            </a:r>
            <a:r>
              <a:rPr lang="en-US" altLang="zh-CN" sz="2000" b="1" dirty="0" err="1"/>
              <a:t>getJSON</a:t>
            </a:r>
            <a:r>
              <a:rPr lang="en-US" altLang="zh-CN" sz="2000" b="1" dirty="0"/>
              <a:t>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$.post()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$.ajax()</a:t>
            </a:r>
            <a:endParaRPr lang="en-US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load()</a:t>
            </a:r>
            <a:endParaRPr lang="en-US" altLang="zh-CN" sz="2000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从服务器加载数据，并把返回的数据放置到指定的元素中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endParaRPr lang="en-US" altLang="zh-CN" sz="1800" dirty="0"/>
          </a:p>
          <a:p>
            <a:pPr lvl="1" eaLnBrk="1" hangingPunct="1">
              <a:lnSpc>
                <a:spcPct val="150000"/>
              </a:lnSpc>
            </a:pP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dirty="0"/>
          </a:p>
          <a:p>
            <a:pPr lvl="1" eaLnBrk="1" hangingPunct="1">
              <a:lnSpc>
                <a:spcPct val="150000"/>
              </a:lnSpc>
            </a:pPr>
            <a:endParaRPr lang="zh-CN" altLang="en-US" dirty="0"/>
          </a:p>
          <a:p>
            <a:pPr eaLnBrk="1" hangingPunct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2907222" y="3711339"/>
            <a:ext cx="5572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$("button").click(function(){</a:t>
            </a:r>
            <a:br>
              <a:rPr lang="en-US" sz="2000" dirty="0"/>
            </a:br>
            <a:r>
              <a:rPr lang="en-US" sz="2000" dirty="0"/>
              <a:t>	$("#div1").load("demo_test.txt");</a:t>
            </a:r>
            <a:br>
              <a:rPr lang="en-US" sz="2000" dirty="0"/>
            </a:br>
            <a:r>
              <a:rPr lang="en-US" sz="2000" dirty="0"/>
              <a:t>});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57199" y="1357298"/>
            <a:ext cx="11091333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/>
              <a:t>Jquery</a:t>
            </a:r>
            <a:r>
              <a:rPr lang="zh-CN" altLang="en-US" sz="2400"/>
              <a:t>中有多个</a:t>
            </a:r>
            <a:r>
              <a:rPr lang="en-US" altLang="zh-CN" sz="2400"/>
              <a:t>ajax</a:t>
            </a:r>
            <a:r>
              <a:rPr lang="zh-CN" altLang="en-US" sz="2400"/>
              <a:t>操作方法：</a:t>
            </a:r>
            <a:endParaRPr lang="en-US" altLang="zh-CN" sz="2400"/>
          </a:p>
          <a:p>
            <a:pPr lvl="1" eaLnBrk="1" hangingPunct="1">
              <a:lnSpc>
                <a:spcPct val="150000"/>
              </a:lnSpc>
            </a:pPr>
            <a:r>
              <a:rPr lang="en-US" sz="2000" b="1"/>
              <a:t>load()</a:t>
            </a:r>
            <a:r>
              <a:rPr lang="zh-CN" altLang="en-US" sz="2000" b="1"/>
              <a:t>、</a:t>
            </a:r>
            <a:r>
              <a:rPr lang="en-US" altLang="zh-CN" sz="2000" b="1"/>
              <a:t> $.get()</a:t>
            </a:r>
            <a:r>
              <a:rPr lang="zh-CN" altLang="en-US" sz="2000" b="1"/>
              <a:t>、</a:t>
            </a:r>
            <a:r>
              <a:rPr lang="en-US" altLang="zh-CN" sz="2000" b="1"/>
              <a:t> $.getJSON() </a:t>
            </a:r>
            <a:r>
              <a:rPr lang="zh-CN" altLang="en-US" sz="2000" b="1"/>
              <a:t>、</a:t>
            </a:r>
            <a:r>
              <a:rPr lang="en-US" altLang="zh-CN" sz="2000" b="1"/>
              <a:t> $.post() </a:t>
            </a:r>
            <a:r>
              <a:rPr lang="zh-CN" altLang="en-US" sz="2000" b="1"/>
              <a:t>、</a:t>
            </a:r>
            <a:r>
              <a:rPr lang="en-US" altLang="zh-CN" sz="2000" b="1"/>
              <a:t>$.ajax()</a:t>
            </a:r>
            <a:endParaRPr lang="en-US" sz="2000" b="1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/>
              <a:t>$.get() </a:t>
            </a:r>
            <a:r>
              <a:rPr lang="zh-CN" altLang="en-US" sz="2000" b="1"/>
              <a:t>：</a:t>
            </a:r>
            <a:r>
              <a:rPr lang="zh-CN" altLang="en-US" sz="2000"/>
              <a:t>使用 </a:t>
            </a:r>
            <a:r>
              <a:rPr lang="en-US" altLang="zh-CN" sz="2000"/>
              <a:t>HTTP GET </a:t>
            </a:r>
            <a:r>
              <a:rPr lang="zh-CN" altLang="en-US" sz="2000"/>
              <a:t>请求从服务器加载数据</a:t>
            </a:r>
            <a:endParaRPr lang="en-US" altLang="zh-CN" sz="2000" b="1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/>
              <a:t>语法</a:t>
            </a:r>
            <a:r>
              <a:rPr lang="zh-CN" altLang="en-US" sz="1800">
                <a:solidFill>
                  <a:srgbClr val="FF0000"/>
                </a:solidFill>
              </a:rPr>
              <a:t>：</a:t>
            </a:r>
            <a:r>
              <a:rPr lang="en-US" sz="1800">
                <a:solidFill>
                  <a:srgbClr val="FF0000"/>
                </a:solidFill>
              </a:rPr>
              <a:t> </a:t>
            </a:r>
            <a:endParaRPr lang="en-US" sz="180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$.get(</a:t>
            </a:r>
            <a:r>
              <a:rPr lang="en-US" i="1">
                <a:solidFill>
                  <a:srgbClr val="FF0000"/>
                </a:solidFill>
              </a:rPr>
              <a:t>URL,   data,   function(data, status,  xhr),  dataType)</a:t>
            </a:r>
            <a:endParaRPr lang="en-US" altLang="zh-CN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URL</a:t>
            </a:r>
            <a:r>
              <a:rPr lang="zh-CN" altLang="en-US"/>
              <a:t>：提交地址，必需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data</a:t>
            </a:r>
            <a:r>
              <a:rPr lang="zh-CN" altLang="en-US"/>
              <a:t>：提交时携带的数据，可选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function</a:t>
            </a:r>
            <a:r>
              <a:rPr lang="zh-CN" altLang="en-US"/>
              <a:t>：回调函数，</a:t>
            </a:r>
            <a:r>
              <a:rPr lang="en-US" altLang="zh-CN"/>
              <a:t>data--</a:t>
            </a:r>
            <a:r>
              <a:rPr lang="zh-CN" altLang="en-US"/>
              <a:t>返回数据，</a:t>
            </a:r>
            <a:r>
              <a:rPr lang="en-US" altLang="zh-CN"/>
              <a:t>status—</a:t>
            </a:r>
            <a:r>
              <a:rPr lang="zh-CN" altLang="en-US"/>
              <a:t>状态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                 xhr</a:t>
            </a:r>
            <a:r>
              <a:rPr lang="zh-CN" altLang="en-US" i="1"/>
              <a:t>包含 </a:t>
            </a:r>
            <a:r>
              <a:rPr lang="en-US" i="1"/>
              <a:t>XMLHttpRequest </a:t>
            </a:r>
            <a:r>
              <a:rPr lang="zh-CN" altLang="en-US" i="1"/>
              <a:t>对象</a:t>
            </a:r>
            <a:endParaRPr lang="en-US" altLang="zh-CN" i="1"/>
          </a:p>
          <a:p>
            <a:pPr lvl="2" eaLnBrk="1" hangingPunct="1">
              <a:lnSpc>
                <a:spcPct val="150000"/>
              </a:lnSpc>
            </a:pPr>
            <a:r>
              <a:rPr lang="en-US" altLang="zh-CN" i="1"/>
              <a:t>  dataType</a:t>
            </a:r>
            <a:r>
              <a:rPr lang="zh-CN" altLang="en-US" i="1"/>
              <a:t>：</a:t>
            </a:r>
            <a:r>
              <a:rPr lang="zh-CN" altLang="en-US"/>
              <a:t>服务器响应的数据类型，默认自动判断</a:t>
            </a:r>
            <a:endParaRPr lang="en-US" altLang="zh-CN" sz="2400"/>
          </a:p>
          <a:p>
            <a:pPr lvl="1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</p:txBody>
      </p:sp>
      <p:sp>
        <p:nvSpPr>
          <p:cNvPr id="4" name="文本占位符 2"/>
          <p:cNvSpPr txBox="1"/>
          <p:nvPr/>
        </p:nvSpPr>
        <p:spPr>
          <a:xfrm>
            <a:off x="457199" y="1357298"/>
            <a:ext cx="10707511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/>
              <a:t>Jquery</a:t>
            </a:r>
            <a:r>
              <a:rPr lang="zh-CN" altLang="en-US" sz="2400"/>
              <a:t>中有多个</a:t>
            </a:r>
            <a:r>
              <a:rPr lang="en-US" altLang="zh-CN" sz="2400"/>
              <a:t>ajax</a:t>
            </a:r>
            <a:r>
              <a:rPr lang="zh-CN" altLang="en-US" sz="2400"/>
              <a:t>操作方法：</a:t>
            </a:r>
            <a:endParaRPr lang="en-US" altLang="zh-CN" sz="2400"/>
          </a:p>
          <a:p>
            <a:pPr lvl="1" eaLnBrk="1" hangingPunct="1">
              <a:lnSpc>
                <a:spcPct val="150000"/>
              </a:lnSpc>
            </a:pPr>
            <a:r>
              <a:rPr lang="en-US" sz="2000" b="1"/>
              <a:t>load()</a:t>
            </a:r>
            <a:r>
              <a:rPr lang="zh-CN" altLang="en-US" sz="2000" b="1"/>
              <a:t>、</a:t>
            </a:r>
            <a:r>
              <a:rPr lang="en-US" altLang="zh-CN" sz="2000" b="1"/>
              <a:t> $.get()</a:t>
            </a:r>
            <a:r>
              <a:rPr lang="zh-CN" altLang="en-US" sz="2000" b="1"/>
              <a:t>、</a:t>
            </a:r>
            <a:r>
              <a:rPr lang="en-US" altLang="zh-CN" sz="2000" b="1"/>
              <a:t> $.getJSON() </a:t>
            </a:r>
            <a:r>
              <a:rPr lang="zh-CN" altLang="en-US" sz="2000" b="1"/>
              <a:t>、</a:t>
            </a:r>
            <a:r>
              <a:rPr lang="en-US" altLang="zh-CN" sz="2000" b="1"/>
              <a:t> $.post() </a:t>
            </a:r>
            <a:r>
              <a:rPr lang="zh-CN" altLang="en-US" sz="2000" b="1"/>
              <a:t>、</a:t>
            </a:r>
            <a:r>
              <a:rPr lang="en-US" altLang="zh-CN" sz="2000" b="1"/>
              <a:t>$.ajax()</a:t>
            </a:r>
            <a:endParaRPr lang="en-US" sz="2000" b="1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/>
              <a:t>$. post() </a:t>
            </a:r>
            <a:r>
              <a:rPr lang="zh-CN" altLang="en-US" sz="2000" b="1"/>
              <a:t>：</a:t>
            </a:r>
            <a:r>
              <a:rPr lang="zh-CN" altLang="en-US" sz="2000"/>
              <a:t>使用 </a:t>
            </a:r>
            <a:r>
              <a:rPr lang="en-US" altLang="zh-CN" sz="2000"/>
              <a:t>HTTP POST</a:t>
            </a:r>
            <a:r>
              <a:rPr lang="zh-CN" altLang="en-US" sz="2000"/>
              <a:t>请求从服务器加载数据</a:t>
            </a:r>
            <a:endParaRPr lang="en-US" altLang="zh-CN" sz="2000" b="1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/>
              <a:t>语法</a:t>
            </a:r>
            <a:r>
              <a:rPr lang="zh-CN" altLang="en-US" sz="1800">
                <a:solidFill>
                  <a:srgbClr val="FF0000"/>
                </a:solidFill>
              </a:rPr>
              <a:t>：</a:t>
            </a:r>
            <a:r>
              <a:rPr lang="en-US" sz="1800">
                <a:solidFill>
                  <a:srgbClr val="FF0000"/>
                </a:solidFill>
              </a:rPr>
              <a:t> </a:t>
            </a:r>
            <a:endParaRPr lang="en-US" sz="180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>
                <a:solidFill>
                  <a:srgbClr val="FF0000"/>
                </a:solidFill>
              </a:rPr>
              <a:t>$.</a:t>
            </a:r>
            <a:r>
              <a:rPr lang="en-US" altLang="zh-CN">
                <a:solidFill>
                  <a:srgbClr val="FF0000"/>
                </a:solidFill>
              </a:rPr>
              <a:t>post</a:t>
            </a:r>
            <a:r>
              <a:rPr lang="en-US">
                <a:solidFill>
                  <a:srgbClr val="FF0000"/>
                </a:solidFill>
              </a:rPr>
              <a:t>(</a:t>
            </a:r>
            <a:r>
              <a:rPr lang="en-US" i="1">
                <a:solidFill>
                  <a:srgbClr val="FF0000"/>
                </a:solidFill>
              </a:rPr>
              <a:t>URL,   data,   function(data, status,  xhr),  dataType)</a:t>
            </a:r>
            <a:endParaRPr lang="en-US" altLang="zh-CN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URL</a:t>
            </a:r>
            <a:r>
              <a:rPr lang="zh-CN" altLang="en-US"/>
              <a:t>：提交地址，必需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data</a:t>
            </a:r>
            <a:r>
              <a:rPr lang="zh-CN" altLang="en-US"/>
              <a:t>：提交时携带的数据，可选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function</a:t>
            </a:r>
            <a:r>
              <a:rPr lang="zh-CN" altLang="en-US"/>
              <a:t>：回调函数，</a:t>
            </a:r>
            <a:r>
              <a:rPr lang="en-US" altLang="zh-CN"/>
              <a:t>data--</a:t>
            </a:r>
            <a:r>
              <a:rPr lang="zh-CN" altLang="en-US"/>
              <a:t>返回数据，</a:t>
            </a:r>
            <a:r>
              <a:rPr lang="en-US" altLang="zh-CN"/>
              <a:t>status—</a:t>
            </a:r>
            <a:r>
              <a:rPr lang="zh-CN" altLang="en-US"/>
              <a:t>状态</a:t>
            </a:r>
            <a:endParaRPr lang="en-US" altLang="zh-CN"/>
          </a:p>
          <a:p>
            <a:pPr lvl="2" eaLnBrk="1" hangingPunct="1">
              <a:lnSpc>
                <a:spcPct val="150000"/>
              </a:lnSpc>
            </a:pPr>
            <a:r>
              <a:rPr lang="en-US" altLang="zh-CN"/>
              <a:t>                 xhr</a:t>
            </a:r>
            <a:r>
              <a:rPr lang="zh-CN" altLang="en-US" i="1"/>
              <a:t>包含 </a:t>
            </a:r>
            <a:r>
              <a:rPr lang="en-US" i="1"/>
              <a:t>XMLHttpRequest </a:t>
            </a:r>
            <a:r>
              <a:rPr lang="zh-CN" altLang="en-US" i="1"/>
              <a:t>对象</a:t>
            </a:r>
            <a:endParaRPr lang="en-US" altLang="zh-CN" i="1"/>
          </a:p>
          <a:p>
            <a:pPr lvl="2" eaLnBrk="1" hangingPunct="1">
              <a:lnSpc>
                <a:spcPct val="150000"/>
              </a:lnSpc>
            </a:pPr>
            <a:r>
              <a:rPr lang="en-US" altLang="zh-CN" i="1"/>
              <a:t>  dataType</a:t>
            </a:r>
            <a:r>
              <a:rPr lang="zh-CN" altLang="en-US" i="1"/>
              <a:t>：</a:t>
            </a:r>
            <a:r>
              <a:rPr lang="zh-CN" altLang="en-US"/>
              <a:t>服务器响应的数据类型，默认自动判断</a:t>
            </a:r>
            <a:endParaRPr lang="en-US" altLang="zh-CN" sz="2400"/>
          </a:p>
          <a:p>
            <a:pPr lvl="1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en-US" altLang="zh-CN" dirty="0"/>
              <a:t>AJAX</a:t>
            </a:r>
            <a:r>
              <a:rPr lang="zh-CN" altLang="en-US" dirty="0"/>
              <a:t>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57200" y="1357298"/>
            <a:ext cx="10594622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err="1"/>
              <a:t>Jquery</a:t>
            </a:r>
            <a:r>
              <a:rPr lang="zh-CN" altLang="en-US" sz="2400" dirty="0"/>
              <a:t>中有多个</a:t>
            </a:r>
            <a:r>
              <a:rPr lang="en-US" altLang="zh-CN" sz="2400" dirty="0"/>
              <a:t>ajax</a:t>
            </a:r>
            <a:r>
              <a:rPr lang="zh-CN" altLang="en-US" sz="2400" dirty="0"/>
              <a:t>操作方法：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load()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$.get()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</a:t>
            </a:r>
            <a:r>
              <a:rPr lang="en-US" altLang="zh-CN" sz="2000" b="1" dirty="0" err="1"/>
              <a:t>getJSON</a:t>
            </a:r>
            <a:r>
              <a:rPr lang="en-US" altLang="zh-CN" sz="2000" b="1" dirty="0"/>
              <a:t>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 $.post() 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$.ajax()</a:t>
            </a:r>
            <a:endParaRPr lang="en-US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 dirty="0"/>
              <a:t>$. ajax() </a:t>
            </a:r>
            <a:r>
              <a:rPr lang="zh-CN" altLang="en-US" sz="2000" b="1" dirty="0"/>
              <a:t>：</a:t>
            </a:r>
            <a:r>
              <a:rPr lang="zh-CN" altLang="en-US" sz="2000" dirty="0"/>
              <a:t>该方法通常用于其他方法不能完成的请求。</a:t>
            </a:r>
            <a:endParaRPr lang="en-US" altLang="zh-CN" sz="20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 dirty="0"/>
              <a:t>语法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$.ajax(</a:t>
            </a:r>
            <a:r>
              <a:rPr lang="en-US" i="1" dirty="0">
                <a:solidFill>
                  <a:srgbClr val="FF0000"/>
                </a:solidFill>
              </a:rPr>
              <a:t>{</a:t>
            </a:r>
            <a:r>
              <a:rPr lang="en-US" i="1" dirty="0" err="1">
                <a:solidFill>
                  <a:srgbClr val="FF0000"/>
                </a:solidFill>
              </a:rPr>
              <a:t>name:value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name:value</a:t>
            </a:r>
            <a:r>
              <a:rPr lang="en-US" i="1" dirty="0">
                <a:solidFill>
                  <a:srgbClr val="FF0000"/>
                </a:solidFill>
              </a:rPr>
              <a:t>, ... }</a:t>
            </a:r>
            <a:r>
              <a:rPr lang="en-US" dirty="0">
                <a:solidFill>
                  <a:srgbClr val="FF000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type</a:t>
            </a:r>
            <a:r>
              <a:rPr lang="en-US" dirty="0"/>
              <a:t>: “GET“ </a:t>
            </a:r>
            <a:r>
              <a:rPr lang="zh-CN" altLang="en-US" dirty="0"/>
              <a:t>、</a:t>
            </a:r>
            <a:r>
              <a:rPr lang="en-US" altLang="zh-CN" dirty="0"/>
              <a:t>”POST”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提交地址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</a:rPr>
              <a:t>dataType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预期返回数据类型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success(</a:t>
            </a:r>
            <a:r>
              <a:rPr lang="en-US" i="1" dirty="0" err="1">
                <a:solidFill>
                  <a:srgbClr val="FF0000"/>
                </a:solidFill>
              </a:rPr>
              <a:t>result,status,xhr</a:t>
            </a:r>
            <a:r>
              <a:rPr lang="en-US" dirty="0">
                <a:solidFill>
                  <a:srgbClr val="FF0000"/>
                </a:solidFill>
              </a:rPr>
              <a:t>)  </a:t>
            </a:r>
            <a:r>
              <a:rPr lang="zh-CN" altLang="en-US" dirty="0"/>
              <a:t>成功时的处理函数</a:t>
            </a:r>
            <a:endParaRPr lang="en-US" altLang="zh-CN" dirty="0"/>
          </a:p>
          <a:p>
            <a:pPr lvl="2" eaLnBrk="1" hangingPunct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error(</a:t>
            </a:r>
            <a:r>
              <a:rPr lang="en-US" i="1" dirty="0" err="1">
                <a:solidFill>
                  <a:srgbClr val="FF0000"/>
                </a:solidFill>
              </a:rPr>
              <a:t>xhr,status,error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如果请求失败要运行的函数</a:t>
            </a: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1816735"/>
            <a:ext cx="9663430" cy="2423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4410710"/>
            <a:ext cx="4867910" cy="2147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45" y="4410075"/>
            <a:ext cx="5092065" cy="2114550"/>
          </a:xfrm>
          <a:prstGeom prst="rect">
            <a:avLst/>
          </a:prstGeom>
        </p:spPr>
      </p:pic>
      <p:sp>
        <p:nvSpPr>
          <p:cNvPr id="9" name="文本框 8">
            <a:hlinkClick r:id="rId4" action="ppaction://hlinkfile"/>
          </p:cNvPr>
          <p:cNvSpPr txBox="1"/>
          <p:nvPr/>
        </p:nvSpPr>
        <p:spPr>
          <a:xfrm>
            <a:off x="611505" y="1210945"/>
            <a:ext cx="5916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4" action="ppaction://hlinkfile"/>
              </a:rPr>
              <a:t>https://gitee.com/buptnetwork/ajax-todo-demo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1745" y="1602105"/>
            <a:ext cx="6450965" cy="5155565"/>
          </a:xfrm>
          <a:prstGeom prst="rect">
            <a:avLst/>
          </a:prstGeom>
        </p:spPr>
      </p:pic>
      <p:sp>
        <p:nvSpPr>
          <p:cNvPr id="9" name="文本框 8">
            <a:hlinkClick r:id="rId2" action="ppaction://hlinkfile"/>
          </p:cNvPr>
          <p:cNvSpPr txBox="1"/>
          <p:nvPr/>
        </p:nvSpPr>
        <p:spPr>
          <a:xfrm>
            <a:off x="611505" y="1210945"/>
            <a:ext cx="59162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https://gitee.com/buptnetwork/ajax-todo-demo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7005" y="1223645"/>
            <a:ext cx="11857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@RestController</a:t>
            </a:r>
            <a:r>
              <a:rPr lang="zh-CN" altLang="en-US"/>
              <a:t>用于直接返回数据，本例中的页面视图可以使用</a:t>
            </a:r>
            <a:r>
              <a:rPr lang="en-US" altLang="zh-CN"/>
              <a:t>mv</a:t>
            </a:r>
            <a:r>
              <a:rPr lang="zh-CN" altLang="en-US"/>
              <a:t>返回，也可以直接作为静态页面放在</a:t>
            </a:r>
            <a:r>
              <a:rPr lang="en-US" altLang="zh-CN"/>
              <a:t>static</a:t>
            </a:r>
            <a:r>
              <a:rPr lang="zh-CN" altLang="en-US"/>
              <a:t>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995" y="1671955"/>
            <a:ext cx="11062970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异步</a:t>
            </a:r>
            <a:r>
              <a:rPr lang="zh-CN" altLang="en-US" dirty="0"/>
              <a:t>更新与</a:t>
            </a:r>
            <a:r>
              <a:rPr lang="en-US" altLang="zh-CN" dirty="0"/>
              <a:t>REST API</a:t>
            </a:r>
            <a:endParaRPr lang="zh-CN" altLang="en-US" dirty="0"/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788988" y="1212943"/>
            <a:ext cx="3377565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8.1 AJAX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异步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请求技术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 8.1.1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原生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AJAX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的使用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 8.1.2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AJAX Todolist Demo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 8.1.3 Axios网络请求库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8.2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轻量级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前端数据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绑定框架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8.2.1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前端数据绑定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8.2.2 Alpine.js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8.2.3 VUE Todolist Demo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8.3 REST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410" y="1774825"/>
            <a:ext cx="3475990" cy="517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20" y="1600200"/>
            <a:ext cx="1717675" cy="824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45" y="3052445"/>
            <a:ext cx="1927225" cy="1156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410" y="3097530"/>
            <a:ext cx="3696335" cy="1176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295" y="4773295"/>
            <a:ext cx="2415540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035" y="1223645"/>
            <a:ext cx="9660255" cy="543496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3333115" y="5478780"/>
            <a:ext cx="1871980" cy="34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1460" y="528320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表格元素用于显示列表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880" y="1223645"/>
            <a:ext cx="7614285" cy="5410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70955" y="1471295"/>
            <a:ext cx="54533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reload_table</a:t>
            </a:r>
            <a:r>
              <a:rPr lang="zh-CN" altLang="en-US"/>
              <a:t>方法用于发起</a:t>
            </a:r>
            <a:r>
              <a:rPr lang="en-US" altLang="zh-CN"/>
              <a:t>ajax</a:t>
            </a:r>
            <a:r>
              <a:rPr lang="zh-CN" altLang="en-US"/>
              <a:t>请求，获取</a:t>
            </a:r>
            <a:r>
              <a:rPr lang="en-US" altLang="zh-CN"/>
              <a:t>todo</a:t>
            </a:r>
            <a:r>
              <a:rPr lang="zh-CN" altLang="en-US"/>
              <a:t>列表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然后生成表格对应的</a:t>
            </a:r>
            <a:r>
              <a:rPr lang="en-US" altLang="zh-CN"/>
              <a:t>html</a:t>
            </a:r>
            <a:r>
              <a:rPr lang="zh-CN" altLang="en-US"/>
              <a:t>语句通过</a:t>
            </a:r>
            <a:r>
              <a:rPr lang="en-US" altLang="zh-CN"/>
              <a:t>jquery</a:t>
            </a:r>
            <a:r>
              <a:rPr lang="zh-CN" altLang="en-US"/>
              <a:t>赋值给</a:t>
            </a:r>
            <a:r>
              <a:rPr lang="en-US" altLang="zh-CN"/>
              <a:t>tbody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190" y="1591310"/>
            <a:ext cx="11670030" cy="4256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70955" y="1539875"/>
            <a:ext cx="4043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动态生成表格各行数据对应的</a:t>
            </a:r>
            <a:r>
              <a:rPr lang="en-US" altLang="zh-CN"/>
              <a:t>html</a:t>
            </a:r>
            <a:r>
              <a:rPr lang="zh-CN" altLang="en-US"/>
              <a:t>语句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223645"/>
            <a:ext cx="9986010" cy="55473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91011" y="3377827"/>
            <a:ext cx="531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bootstrap</a:t>
            </a:r>
            <a:r>
              <a:rPr kumimoji="1" lang="zh-CN" altLang="en-US" dirty="0"/>
              <a:t>的</a:t>
            </a:r>
            <a:r>
              <a:rPr kumimoji="1" lang="zh-CN" altLang="en-US" dirty="0">
                <a:solidFill>
                  <a:srgbClr val="FF0000"/>
                </a:solidFill>
              </a:rPr>
              <a:t>模态框</a:t>
            </a:r>
            <a:r>
              <a:rPr kumimoji="1" lang="zh-CN" altLang="en-US" dirty="0"/>
              <a:t>用于添加</a:t>
            </a:r>
            <a:r>
              <a:rPr kumimoji="1" lang="en-US" altLang="zh-CN" dirty="0"/>
              <a:t>/</a:t>
            </a:r>
            <a:r>
              <a:rPr kumimoji="1" lang="zh-CN" altLang="en-US" dirty="0"/>
              <a:t>编辑时的输入界面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785" y="1523365"/>
            <a:ext cx="6348730" cy="2373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74475" y="1364050"/>
            <a:ext cx="2409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点击“</a:t>
            </a:r>
            <a:r>
              <a:rPr kumimoji="1" lang="en-US" altLang="zh-CN" dirty="0"/>
              <a:t>add</a:t>
            </a:r>
            <a:r>
              <a:rPr kumimoji="1" lang="zh-CN" altLang="en-US" dirty="0"/>
              <a:t>”按钮时执行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stCxn id="8" idx="1"/>
          </p:cNvCxnSpPr>
          <p:nvPr/>
        </p:nvCxnSpPr>
        <p:spPr>
          <a:xfrm flipH="1">
            <a:off x="4182745" y="1548130"/>
            <a:ext cx="1391920" cy="128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4895215" y="2216150"/>
            <a:ext cx="2148205" cy="126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58355" y="1828165"/>
            <a:ext cx="5033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cur_todo_id</a:t>
            </a:r>
            <a:r>
              <a:rPr lang="zh-CN" altLang="en-US"/>
              <a:t>在模态框做编辑界面时用来记录当前编辑的记录的</a:t>
            </a:r>
            <a:r>
              <a:rPr lang="en-US" altLang="zh-CN"/>
              <a:t>id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" y="4307205"/>
            <a:ext cx="7849235" cy="226250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5044440" y="4135120"/>
            <a:ext cx="1597025" cy="3784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41275" y="3897065"/>
            <a:ext cx="477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dirty="0"/>
              <a:t>列表中任一行记录的“编辑”按钮被按下时执行</a:t>
            </a:r>
            <a:endParaRPr kumimoji="1"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446395" y="4789805"/>
            <a:ext cx="1597025" cy="1022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43420" y="4513580"/>
            <a:ext cx="5033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cur_todo_id</a:t>
            </a:r>
            <a:r>
              <a:rPr lang="zh-CN" altLang="en-US"/>
              <a:t>用来记录当前编辑的记录的</a:t>
            </a:r>
            <a:r>
              <a:rPr lang="en-US" altLang="zh-CN"/>
              <a:t>id</a:t>
            </a:r>
            <a:endParaRPr lang="en-US" altLang="zh-CN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640070" y="5270500"/>
            <a:ext cx="1471930" cy="5187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170420" y="5463540"/>
            <a:ext cx="503364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将当前编辑记录的内容作为编辑输入框的初始值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1064260"/>
            <a:ext cx="7765415" cy="5793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56170" y="2130425"/>
            <a:ext cx="43351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根据</a:t>
            </a:r>
            <a:r>
              <a:rPr kumimoji="1" lang="en-US" altLang="zh-CN" dirty="0"/>
              <a:t>cur_todo_id</a:t>
            </a:r>
            <a:r>
              <a:rPr kumimoji="1" lang="zh-CN" altLang="en-US" dirty="0"/>
              <a:t>是否为空，来区分是新建还是编辑操作，进而设置不同的方法和路径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743597" y="1117600"/>
            <a:ext cx="2171781" cy="745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10" idx="3"/>
          </p:cNvCxnSpPr>
          <p:nvPr/>
        </p:nvCxnSpPr>
        <p:spPr>
          <a:xfrm>
            <a:off x="1497965" y="4245610"/>
            <a:ext cx="1720215" cy="222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89931" y="40610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提交请求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7893050" y="4456430"/>
            <a:ext cx="861695" cy="608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347711" y="3961009"/>
            <a:ext cx="243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的形式提交数据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728470"/>
            <a:ext cx="11055350" cy="38328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82660" y="240030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获取列表接口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79790" y="464058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新建记录接口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593215"/>
            <a:ext cx="11784965" cy="4304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2660" y="240030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删除记录接口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79790" y="464058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更新记录接口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8.1.2</a:t>
            </a:r>
            <a:r>
              <a:rPr lang="zh-CN" altLang="en-US" dirty="0"/>
              <a:t> </a:t>
            </a:r>
            <a:r>
              <a:rPr lang="en-US" altLang="zh-CN" dirty="0" err="1"/>
              <a:t>AjaxTodoList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593215"/>
            <a:ext cx="11784965" cy="4304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2660" y="240030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删除记录接口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79790" y="4640580"/>
            <a:ext cx="2013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更新记录接口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8.1.3</a:t>
            </a:r>
            <a:r>
              <a:rPr lang="zh-CN" altLang="en-US" dirty="0"/>
              <a:t> </a:t>
            </a:r>
            <a:r>
              <a:t>Axios网络请求库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060" y="1492885"/>
            <a:ext cx="10866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Axios 是一个基于JavaScript中的</a:t>
            </a:r>
            <a:r>
              <a:rPr lang="en-US" altLang="zh-CN" sz="2000"/>
              <a:t>P</a:t>
            </a:r>
            <a:r>
              <a:rPr lang="zh-CN" altLang="en-US" sz="2000"/>
              <a:t>romise（异步编程</a:t>
            </a:r>
            <a:r>
              <a:rPr lang="zh-CN" altLang="en-US" sz="2000"/>
              <a:t>方案）的网络请求库，对</a:t>
            </a:r>
            <a:r>
              <a:rPr lang="en-US" altLang="zh-CN" sz="2000"/>
              <a:t>AJAX</a:t>
            </a:r>
            <a:r>
              <a:rPr lang="zh-CN" altLang="en-US" sz="2000"/>
              <a:t>请求进行了进一步</a:t>
            </a:r>
            <a:r>
              <a:rPr lang="zh-CN" altLang="en-US" sz="2000"/>
              <a:t>封装。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7071995" y="1223645"/>
            <a:ext cx="4274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tooltip="" action="ppaction://hlinkfile"/>
              </a:rPr>
              <a:t>https://www.axios-http.cn/docs/intro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0060" y="2602230"/>
            <a:ext cx="505206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主要</a:t>
            </a:r>
            <a:r>
              <a:rPr lang="zh-CN" altLang="en-US"/>
              <a:t>特性：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从浏览器创建 XMLHttpRequests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从 node.js 创建 http 请求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支持 Promise API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拦截请求和响应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转换请求和响应数据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取消请求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自动转换JSON数据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客户端支持防御XSRF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20" y="2183765"/>
            <a:ext cx="4523740" cy="4249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15" y="2577465"/>
            <a:ext cx="3924935" cy="3462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</a:t>
            </a:r>
            <a:r>
              <a:rPr lang="zh-CN" altLang="en-US" dirty="0"/>
              <a:t>原生AJAX</a:t>
            </a:r>
            <a:r>
              <a:rPr lang="zh-CN" altLang="en-US" dirty="0">
                <a:sym typeface="+mn-ea"/>
              </a:rPr>
              <a:t>的使用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2613" y="1253251"/>
            <a:ext cx="10234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Web</a:t>
            </a:r>
            <a:r>
              <a:rPr lang="zh-CN" altLang="en-US" sz="2000" dirty="0"/>
              <a:t>系统日益复杂，</a:t>
            </a:r>
            <a:r>
              <a:rPr lang="en-US" altLang="zh-CN" sz="2000" dirty="0"/>
              <a:t>MVC</a:t>
            </a:r>
            <a:r>
              <a:rPr lang="zh-CN" altLang="en-US" sz="2000" dirty="0"/>
              <a:t>、</a:t>
            </a:r>
            <a:r>
              <a:rPr lang="en-US" altLang="zh-CN" sz="2000" dirty="0"/>
              <a:t>ORM</a:t>
            </a:r>
            <a:r>
              <a:rPr lang="zh-CN" altLang="en-US" sz="2000" dirty="0"/>
              <a:t>等概念被引入到</a:t>
            </a:r>
            <a:r>
              <a:rPr lang="en-US" altLang="zh-CN" sz="2000" dirty="0"/>
              <a:t>Web</a:t>
            </a:r>
            <a:r>
              <a:rPr lang="zh-CN" altLang="en-US" sz="2000" dirty="0"/>
              <a:t>开发中来。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Ruby on Rails</a:t>
            </a:r>
            <a:r>
              <a:rPr lang="zh-CN" altLang="en-US" sz="2000" dirty="0"/>
              <a:t>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Struts</a:t>
            </a:r>
            <a:r>
              <a:rPr lang="zh-CN" altLang="en-US" sz="2000" dirty="0"/>
              <a:t>，</a:t>
            </a:r>
            <a:r>
              <a:rPr lang="en-US" altLang="zh-CN" sz="2000" dirty="0"/>
              <a:t>2005</a:t>
            </a:r>
            <a:r>
              <a:rPr lang="zh-CN" altLang="en-US" sz="2000" dirty="0"/>
              <a:t>年 </a:t>
            </a:r>
            <a:r>
              <a:rPr lang="en-US" altLang="zh-CN" sz="2000" dirty="0"/>
              <a:t>Django</a:t>
            </a:r>
            <a:r>
              <a:rPr lang="zh-CN" altLang="en-US" sz="2000" dirty="0"/>
              <a:t>，</a:t>
            </a: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ThinkPHP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Hibernate</a:t>
            </a:r>
            <a:r>
              <a:rPr lang="zh-CN" altLang="en-US" sz="2000" dirty="0"/>
              <a:t>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iBATIS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MyBatis</a:t>
            </a:r>
            <a:r>
              <a:rPr lang="zh-CN" altLang="en-US" sz="2000" dirty="0"/>
              <a:t>的前身）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495889" y="58950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MVC</a:t>
            </a:r>
            <a:r>
              <a:rPr lang="zh-CN" altLang="en-US" b="1" dirty="0"/>
              <a:t>框架时代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6" y="2999449"/>
            <a:ext cx="6200775" cy="2895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37040" y="4354320"/>
            <a:ext cx="216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后端开发工程师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</a:t>
            </a:r>
            <a:r>
              <a:rPr lang="zh-CN" altLang="en-US" sz="2000" dirty="0">
                <a:solidFill>
                  <a:schemeClr val="accent6"/>
                </a:solidFill>
              </a:rPr>
              <a:t>前端开发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zh-CN" altLang="en-US" sz="2000" dirty="0">
                <a:solidFill>
                  <a:schemeClr val="accent6"/>
                </a:solidFill>
              </a:rPr>
              <a:t>美工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5385" y="6079490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用户每次请求后都需要重新加载一个新页面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8.1.3</a:t>
            </a:r>
            <a:r>
              <a:rPr lang="zh-CN" altLang="en-US" dirty="0"/>
              <a:t> </a:t>
            </a:r>
            <a:r>
              <a:t>Axios网络请求库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6615" y="1513840"/>
            <a:ext cx="456184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Axios API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axios.request(config)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axios.get(url[, config])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axios.delete(url[, config])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axios.head(url[, config])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axios.options(url[, config])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axios.post(url[, data[, config]])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axios.put(url[, data[, config]])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axios.patch(url[, data[, config]])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535" y="1906905"/>
            <a:ext cx="473011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8.1.3</a:t>
            </a:r>
            <a:r>
              <a:rPr lang="zh-CN" altLang="en-US" dirty="0"/>
              <a:t> </a:t>
            </a:r>
            <a:r>
              <a:t>Axios网络请求库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1223645"/>
            <a:ext cx="6172200" cy="5245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065" y="1494155"/>
            <a:ext cx="4282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/>
              <a:t>Axios</a:t>
            </a:r>
            <a:r>
              <a:rPr lang="zh-CN" altLang="en-US" sz="2000"/>
              <a:t>支持</a:t>
            </a:r>
            <a:r>
              <a:rPr lang="zh-CN" altLang="en-US" sz="2000">
                <a:solidFill>
                  <a:srgbClr val="FF0000"/>
                </a:solidFill>
              </a:rPr>
              <a:t>拦截器</a:t>
            </a:r>
            <a:r>
              <a:rPr lang="zh-CN" altLang="en-US" sz="2000"/>
              <a:t>：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在请求或响应被 then 或 catch 处理前拦截它们。</a:t>
            </a:r>
            <a:endParaRPr lang="zh-CN" altLang="en-US"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</a:t>
            </a:r>
            <a:r>
              <a:rPr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轻量级前端数据绑定框架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9678" y="1247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仅解决了不重新加载整个网页的情况下，向服务器发起请求获取数据，然后对网页的局部进行更新。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但现代</a:t>
            </a:r>
            <a:r>
              <a:rPr lang="en-US" altLang="zh-CN" sz="2000" dirty="0"/>
              <a:t>Web</a:t>
            </a:r>
            <a:r>
              <a:rPr lang="zh-CN" altLang="en-US" sz="2000" dirty="0"/>
              <a:t>应用对前端还有更高要求：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如何方便的修改</a:t>
            </a:r>
            <a:r>
              <a:rPr lang="en-US" altLang="zh-CN" sz="2000" dirty="0"/>
              <a:t>DOM</a:t>
            </a:r>
            <a:r>
              <a:rPr lang="zh-CN" altLang="en-US" sz="2000" dirty="0"/>
              <a:t>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如何方便的编写</a:t>
            </a:r>
            <a:r>
              <a:rPr lang="en-US" altLang="zh-CN" sz="2000" dirty="0"/>
              <a:t>DOM</a:t>
            </a:r>
            <a:r>
              <a:rPr lang="zh-CN" altLang="en-US" sz="2000" dirty="0"/>
              <a:t>事件响应？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如何方便的实现</a:t>
            </a:r>
            <a:r>
              <a:rPr lang="en-US" altLang="zh-CN" sz="2000" dirty="0"/>
              <a:t>DOM</a:t>
            </a:r>
            <a:r>
              <a:rPr lang="zh-CN" altLang="en-US" sz="2000" dirty="0"/>
              <a:t>元素之间的逻辑联动？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有没有可能不经过后端自己切换显示的“页面“，即页面内部路由？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如何实现负责前端页面的多人协作工程化开发？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……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6771" y="1855786"/>
            <a:ext cx="2419188" cy="42335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8.2 </a:t>
            </a:r>
            <a:r>
              <a:rPr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轻量级前端数据绑定框架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32583" y="1321551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前端</a:t>
            </a:r>
            <a:r>
              <a:rPr lang="en-US" altLang="zh-CN" sz="2000" dirty="0"/>
              <a:t>MV*</a:t>
            </a:r>
            <a:r>
              <a:rPr lang="zh-CN" altLang="en-US" sz="2000" dirty="0"/>
              <a:t>框架时代：</a:t>
            </a:r>
            <a:r>
              <a:rPr lang="en-US" altLang="zh-CN" sz="2000" dirty="0"/>
              <a:t>Vue.js  vs </a:t>
            </a:r>
            <a:r>
              <a:rPr lang="en-US" altLang="zh-CN" sz="2000" dirty="0" err="1"/>
              <a:t>Angularjs</a:t>
            </a:r>
            <a:r>
              <a:rPr lang="en-US" altLang="zh-CN" sz="2000" dirty="0"/>
              <a:t> vs </a:t>
            </a:r>
            <a:r>
              <a:rPr lang="en-US" altLang="zh-CN" sz="2000" dirty="0" err="1"/>
              <a:t>Reactjs</a:t>
            </a:r>
            <a:endParaRPr lang="en-US" altLang="zh-CN" sz="2000" dirty="0" err="1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轻量级前端数据绑定框架</a:t>
            </a:r>
            <a:endParaRPr lang="zh-CN" altLang="en-US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1710" dirty="0"/>
              <a:t>Alpine.js</a:t>
            </a:r>
            <a:endParaRPr lang="en-US" altLang="zh-CN" sz="171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1710" dirty="0"/>
              <a:t>petite-vue</a:t>
            </a:r>
            <a:endParaRPr lang="en-US" altLang="zh-CN" sz="1710" dirty="0"/>
          </a:p>
          <a:p>
            <a:pPr lvl="1" eaLnBrk="1" hangingPunct="1">
              <a:lnSpc>
                <a:spcPct val="150000"/>
              </a:lnSpc>
            </a:pPr>
            <a:endParaRPr lang="zh-CN" altLang="en-US" sz="1710" dirty="0"/>
          </a:p>
          <a:p>
            <a:pPr lvl="1" eaLnBrk="1" hangingPunct="1">
              <a:lnSpc>
                <a:spcPct val="150000"/>
              </a:lnSpc>
            </a:pPr>
            <a:endParaRPr lang="zh-CN" altLang="en-US" sz="171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96" y="2055795"/>
            <a:ext cx="4684698" cy="14542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703" y="1400195"/>
            <a:ext cx="3966460" cy="5198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58" y="4074827"/>
            <a:ext cx="2466745" cy="1611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5" y="5421630"/>
            <a:ext cx="3344545" cy="10642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8.2.1</a:t>
            </a:r>
            <a:r>
              <a:rPr lang="zh-CN" altLang="en-US" dirty="0"/>
              <a:t> 前端数据绑定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9370" y="1392353"/>
            <a:ext cx="3966460" cy="51981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7055556" y="3725333"/>
            <a:ext cx="733777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" y="1832610"/>
            <a:ext cx="7061200" cy="37744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8.2.1</a:t>
            </a:r>
            <a:r>
              <a:rPr lang="zh-CN" altLang="en-US" dirty="0"/>
              <a:t> 前端数据绑定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5067" y="1422400"/>
            <a:ext cx="5086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数据绑定：</a:t>
            </a:r>
            <a:r>
              <a:rPr kumimoji="1" lang="en-US" altLang="zh-CN" sz="2000" dirty="0"/>
              <a:t>VIEW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之间的映射关系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257" y="2332404"/>
            <a:ext cx="6371430" cy="30355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9257" y="6012153"/>
            <a:ext cx="6981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https://www.runoob.com/try/try.php?filename=vue2-v-model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122" y="1223784"/>
            <a:ext cx="3758456" cy="292539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122" y="4362114"/>
            <a:ext cx="3490846" cy="20116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106170"/>
            <a:ext cx="108667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zh-CN" altLang="en-US">
                <a:hlinkClick r:id="rId1" tooltip="" action="ppaction://hlinkfile"/>
              </a:rPr>
              <a:t>https://alpinejs.dev/</a:t>
            </a:r>
            <a:r>
              <a:rPr lang="en-US" altLang="zh-CN"/>
              <a:t>      </a:t>
            </a:r>
            <a:r>
              <a:rPr lang="zh-CN" altLang="en-US">
                <a:hlinkClick r:id="rId2" tooltip="" action="ppaction://hlinkfile"/>
              </a:rPr>
              <a:t>https://www.alpinejs.cn/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Alpine.js 通过很低的成本提供了与 Vue 或 React 这类大型框架相近的响应式和声明式特性。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可以直接在网页中引入</a:t>
            </a:r>
            <a:r>
              <a:rPr lang="en-US" altLang="zh-CN" sz="2000"/>
              <a:t>AlpineJS</a:t>
            </a:r>
            <a:r>
              <a:rPr lang="zh-CN" altLang="en-US" sz="2000"/>
              <a:t>，不涉及安装、构建、前端路由等复杂的前端工程化内容，可以用来替代</a:t>
            </a:r>
            <a:r>
              <a:rPr lang="en-US" altLang="zh-CN" sz="2000"/>
              <a:t>JQuery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593090" y="3463925"/>
            <a:ext cx="311658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动态的更新</a:t>
            </a:r>
            <a:r>
              <a:rPr lang="en-US" altLang="zh-CN"/>
              <a:t>DOM</a:t>
            </a:r>
            <a:endParaRPr lang="en-US" altLang="zh-CN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条件显示和隐藏DOM节点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绑定用户</a:t>
            </a:r>
            <a:r>
              <a:rPr lang="zh-CN" altLang="en-US"/>
              <a:t>输入</a:t>
            </a:r>
            <a:endParaRPr lang="zh-CN" altLang="en-US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监听事件并做出</a:t>
            </a:r>
            <a:r>
              <a:rPr lang="zh-CN" altLang="en-US"/>
              <a:t>处理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90" y="3090545"/>
            <a:ext cx="6188075" cy="29235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658110"/>
            <a:ext cx="10220325" cy="29165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" y="2717800"/>
            <a:ext cx="10866755" cy="30321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2551430"/>
            <a:ext cx="11639550" cy="3089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00136" y="3290853"/>
            <a:ext cx="4600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76" y="1630041"/>
            <a:ext cx="3286148" cy="124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8608" y="3127927"/>
            <a:ext cx="4504307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1466"/>
            <a:ext cx="5009524" cy="9904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2715895"/>
            <a:ext cx="99187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2722245"/>
            <a:ext cx="99568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2613025"/>
            <a:ext cx="1077214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983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https://alpinejs.dev/</a:t>
            </a:r>
            <a:r>
              <a:rPr lang="en-US" altLang="zh-CN">
                <a:sym typeface="+mn-ea"/>
              </a:rPr>
              <a:t>    </a:t>
            </a:r>
            <a:r>
              <a:rPr lang="zh-CN" altLang="en-US">
                <a:hlinkClick r:id="rId2" action="ppaction://hlinkfile"/>
              </a:rPr>
              <a:t>https://www.alpinejs.cn/</a:t>
            </a:r>
            <a:endParaRPr lang="zh-CN" altLang="en-US">
              <a:hlinkClick r:id="rId2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Alpine.js 提供了</a:t>
            </a:r>
            <a:r>
              <a:rPr lang="en-US" altLang="zh-CN" sz="2000"/>
              <a:t>15</a:t>
            </a:r>
            <a:r>
              <a:rPr lang="zh-CN" altLang="en-US" sz="2000"/>
              <a:t>个类似</a:t>
            </a:r>
            <a:r>
              <a:rPr lang="en-US" altLang="zh-CN" sz="2000"/>
              <a:t>Vue</a:t>
            </a:r>
            <a:r>
              <a:rPr lang="zh-CN" altLang="en-US" sz="2000"/>
              <a:t>的指令用来简化</a:t>
            </a:r>
            <a:r>
              <a:rPr lang="en-US" altLang="zh-CN" sz="2000"/>
              <a:t>DOM</a:t>
            </a:r>
            <a:r>
              <a:rPr lang="zh-CN" altLang="en-US" sz="2000"/>
              <a:t>操作。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" y="2595245"/>
            <a:ext cx="11401425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8.2.2</a:t>
            </a:r>
            <a:r>
              <a:rPr lang="zh-CN" altLang="en-US" dirty="0"/>
              <a:t> 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Alpine.js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与</a:t>
            </a:r>
            <a:r>
              <a:rPr lang="en-US" altLang="zh-CN" dirty="0">
                <a:latin typeface="宋体" pitchFamily="2" charset="-122"/>
                <a:ea typeface="宋体" pitchFamily="2" charset="-122"/>
                <a:sym typeface="+mn-ea"/>
              </a:rPr>
              <a:t>Vue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090" y="1335405"/>
            <a:ext cx="10866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petite-vue，轻量级</a:t>
            </a:r>
            <a:r>
              <a:rPr lang="en-US" altLang="zh-CN">
                <a:sym typeface="+mn-ea"/>
              </a:rPr>
              <a:t>Vue</a:t>
            </a:r>
            <a:r>
              <a:rPr lang="zh-CN" altLang="en-US">
                <a:sym typeface="+mn-ea"/>
              </a:rPr>
              <a:t>，类似</a:t>
            </a:r>
            <a:r>
              <a:rPr lang="en-US" altLang="zh-CN">
                <a:sym typeface="+mn-ea"/>
              </a:rPr>
              <a:t>AlineJS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  <a:hlinkClick r:id="rId1" tooltip="" action="ppaction://hlinkfile"/>
              </a:rPr>
              <a:t>https://github.com/vuejs/petite-vue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95" y="2037715"/>
            <a:ext cx="6986905" cy="18618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2305" y="4088765"/>
            <a:ext cx="108673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petite-vue</a:t>
            </a:r>
            <a:r>
              <a:rPr lang="zh-CN" altLang="en-US"/>
              <a:t> is an alternative distribution of Vue </a:t>
            </a:r>
            <a:r>
              <a:rPr lang="zh-CN" altLang="en-US">
                <a:solidFill>
                  <a:srgbClr val="FF0000"/>
                </a:solidFill>
              </a:rPr>
              <a:t>optimized for progressive enhancement.</a:t>
            </a:r>
            <a:r>
              <a:rPr lang="zh-CN" altLang="en-US"/>
              <a:t> It provides the </a:t>
            </a:r>
            <a:r>
              <a:rPr lang="zh-CN" altLang="en-US">
                <a:solidFill>
                  <a:srgbClr val="FF0000"/>
                </a:solidFill>
              </a:rPr>
              <a:t>same template syntax and reactivity mental model as standard Vue</a:t>
            </a:r>
            <a:r>
              <a:rPr lang="zh-CN" altLang="en-US"/>
              <a:t>. However, it is specifically optimized for "sprinkling" a small amount of interactions </a:t>
            </a:r>
            <a:r>
              <a:rPr lang="zh-CN" altLang="en-US">
                <a:solidFill>
                  <a:srgbClr val="FF0000"/>
                </a:solidFill>
              </a:rPr>
              <a:t>on an existing HTML page rendered by a server framework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8.2.3</a:t>
            </a:r>
            <a:r>
              <a:rPr lang="zh-CN" altLang="en-US" dirty="0"/>
              <a:t> </a:t>
            </a:r>
            <a:r>
              <a:rPr lang="en-US" altLang="zh-CN" dirty="0"/>
              <a:t>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460" y="1223645"/>
            <a:ext cx="78600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https://gitee.com/buptnetwork/vue-todo-demo</a:t>
            </a:r>
            <a:r>
              <a:rPr lang="en-US" altLang="zh-CN">
                <a:hlinkClick r:id="rId1" action="ppaction://hlinkfile"/>
              </a:rPr>
              <a:t>(alpine</a:t>
            </a:r>
            <a:r>
              <a:rPr lang="zh-CN" altLang="en-US">
                <a:hlinkClick r:id="rId1" action="ppaction://hlinkfile"/>
              </a:rPr>
              <a:t>版</a:t>
            </a:r>
            <a:r>
              <a:rPr lang="en-US" altLang="zh-CN">
                <a:hlinkClick r:id="rId1" action="ppaction://hlinkfile"/>
              </a:rPr>
              <a:t>+vue</a:t>
            </a:r>
            <a:r>
              <a:rPr lang="zh-CN" altLang="en-US">
                <a:hlinkClick r:id="rId1" action="ppaction://hlinkfile"/>
              </a:rPr>
              <a:t>版</a:t>
            </a:r>
            <a:endParaRPr lang="zh-CN" altLang="en-US">
              <a:hlinkClick r:id="rId1" action="ppaction://hlinkfil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1395" y="5823585"/>
            <a:ext cx="240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引入了</a:t>
            </a:r>
            <a:r>
              <a:rPr lang="en-US" altLang="zh-CN">
                <a:solidFill>
                  <a:srgbClr val="FF0000"/>
                </a:solidFill>
              </a:rPr>
              <a:t>alpinejs</a:t>
            </a:r>
            <a:r>
              <a:rPr lang="zh-CN" altLang="en-US"/>
              <a:t>和</a:t>
            </a:r>
            <a:r>
              <a:rPr lang="en-US" altLang="zh-CN">
                <a:solidFill>
                  <a:srgbClr val="FF0000"/>
                </a:solidFill>
              </a:rPr>
              <a:t>axios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1894205"/>
            <a:ext cx="11024235" cy="35458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0" y="1223645"/>
            <a:ext cx="7628255" cy="54095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8.2.3</a:t>
            </a:r>
            <a:r>
              <a:rPr lang="zh-CN" altLang="en-US" dirty="0"/>
              <a:t> </a:t>
            </a:r>
            <a:r>
              <a:rPr lang="en-US" altLang="zh-CN" dirty="0"/>
              <a:t>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0225" y="1223645"/>
            <a:ext cx="5824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https://gitee.com/buptnetwork/vue-todo-demo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8.2.3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7805" y="1386840"/>
            <a:ext cx="5219700" cy="488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1341120"/>
            <a:ext cx="6086475" cy="49809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8.2.3</a:t>
            </a:r>
            <a:r>
              <a:rPr lang="zh-CN" altLang="en-US" dirty="0"/>
              <a:t> </a:t>
            </a:r>
            <a:r>
              <a:rPr lang="en-US" altLang="zh-CN" dirty="0"/>
              <a:t>REST+VUE </a:t>
            </a:r>
            <a:r>
              <a:rPr lang="en-US" altLang="zh-CN" dirty="0" err="1"/>
              <a:t>Todolist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71930" y="6363335"/>
            <a:ext cx="2303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弹出新建</a:t>
            </a:r>
            <a:r>
              <a:rPr lang="en-US" altLang="zh-CN"/>
              <a:t>/</a:t>
            </a:r>
            <a:r>
              <a:rPr lang="zh-CN" altLang="en-US"/>
              <a:t>编辑模态框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51165" y="6450330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发送新建</a:t>
            </a:r>
            <a:r>
              <a:rPr lang="en-US" altLang="zh-CN"/>
              <a:t>/</a:t>
            </a:r>
            <a:r>
              <a:rPr lang="zh-CN" altLang="en-US"/>
              <a:t>编辑请求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1958340"/>
            <a:ext cx="4254500" cy="367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0" y="1200150"/>
            <a:ext cx="4343400" cy="52501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REST API设计</a:t>
            </a:r>
            <a:endParaRPr lang="zh-CN" altLang="en-US" dirty="0"/>
          </a:p>
        </p:txBody>
      </p:sp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472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API: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协议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通过网络调用的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，简而言之，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就是一个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系统，通过访问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可以与服务器完成信息交互，或者获得存放在服务器的数据信息等。常见的是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等格式的返回数据，也称为“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 over 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”或“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 over 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API: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即表述性状态转移（英文：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Representational State Transfer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，简称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）是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Roy Fielding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2000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年他的博士论文中提出来的一种软件架构风格。严格意义上的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应为遵循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规定的约束和原则的一类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，目前很多不是严格遵循规定约束的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也被叫做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风格的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，也就是广义的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3201464" y="5720979"/>
            <a:ext cx="642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前后端半分离的方案（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AJAX+JSON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833" y="1419296"/>
            <a:ext cx="9639746" cy="43016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  <p:pic>
        <p:nvPicPr>
          <p:cNvPr id="4" name="Picture 4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96" y="3070018"/>
            <a:ext cx="5599425" cy="33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388941" y="1236171"/>
            <a:ext cx="107749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Martin Fowler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zh-CN" altLang="en-US" sz="18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敏捷开发模式创建人之一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）在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文章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中介绍了表示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设计级别（成熟度）的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Richardson Maturity Model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940" y="2383398"/>
            <a:ext cx="6653305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0: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仅使用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作为传输方式，实际上只是远程方法调用（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RPC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）的一种具体形式。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SOAP 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和 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XML-RPC 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都属于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1: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引入资源的概念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每个资源有对应的标识符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2: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动词和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状态码（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GET/POST/PUT /PATCH/ DELETE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）表示对资源的操作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3: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HATEOAS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概念（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H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ypermedia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s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he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E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ngine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O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f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pplication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tate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），</a:t>
            </a:r>
            <a:r>
              <a:rPr lang="zh-CN" altLang="en-US" b="1" dirty="0"/>
              <a:t>在资源的表达中包含了链接信息</a:t>
            </a:r>
            <a:r>
              <a:rPr lang="zh-CN" altLang="en-US" dirty="0"/>
              <a:t>，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可以告诉客户端下一步可以做什么和可以操作资源的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URI,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使得客户端无需事先知道所有操作的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URI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20248" y="5401210"/>
            <a:ext cx="6653305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dirty="0">
                <a:latin typeface="宋体" pitchFamily="2" charset="-122"/>
                <a:ea typeface="宋体" pitchFamily="2" charset="-122"/>
              </a:rPr>
              <a:t>HATEOAS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示例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248" y="1481151"/>
            <a:ext cx="6557843" cy="38391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3081" y="1361589"/>
            <a:ext cx="428539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HATEOAS</a:t>
            </a:r>
            <a:r>
              <a:rPr lang="zh-CN" altLang="en-US" sz="2000" dirty="0"/>
              <a:t>的优点：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客户端只需要知道</a:t>
            </a:r>
            <a:r>
              <a:rPr lang="en-US" altLang="zh-CN" dirty="0"/>
              <a:t>URI</a:t>
            </a:r>
            <a:r>
              <a:rPr lang="zh-CN" altLang="en-US" dirty="0"/>
              <a:t>的固定入口即可根据需要访问到所有的资源，实现了客户端和服务器更好的解耦，只要固定入口不变，其它资源的</a:t>
            </a:r>
            <a:r>
              <a:rPr lang="en-US" altLang="zh-CN" dirty="0"/>
              <a:t>URI</a:t>
            </a:r>
            <a:r>
              <a:rPr lang="zh-CN" altLang="en-US" dirty="0"/>
              <a:t>发生变化时，不会受到影响。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HATEOAS</a:t>
            </a:r>
            <a:r>
              <a:rPr lang="zh-CN" altLang="en-US" sz="2000" dirty="0"/>
              <a:t>的问题：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增加的内嵌资源的</a:t>
            </a:r>
            <a:r>
              <a:rPr lang="en-US" altLang="zh-CN" dirty="0"/>
              <a:t>URI</a:t>
            </a:r>
            <a:r>
              <a:rPr lang="zh-CN" altLang="en-US" dirty="0"/>
              <a:t>并不一定是前端想要的和方便使用的，特别是</a:t>
            </a:r>
            <a:r>
              <a:rPr lang="en-US" altLang="zh-CN" dirty="0"/>
              <a:t>angular</a:t>
            </a:r>
            <a:r>
              <a:rPr lang="zh-CN" altLang="en-US" dirty="0"/>
              <a:t>、</a:t>
            </a:r>
            <a:r>
              <a:rPr lang="en-US" altLang="zh-CN" dirty="0" err="1"/>
              <a:t>vue</a:t>
            </a:r>
            <a:r>
              <a:rPr lang="zh-CN" altLang="en-US" dirty="0"/>
              <a:t>等前端框架都有一套自己的路由机制，所以</a:t>
            </a:r>
            <a:r>
              <a:rPr lang="en-US" altLang="zh-CN" dirty="0"/>
              <a:t>HATEOAS</a:t>
            </a:r>
            <a:r>
              <a:rPr lang="zh-CN" altLang="en-US" dirty="0"/>
              <a:t>目前未得到广泛使用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设计优美的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易于使用：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应方便用户使用，右图是一个不好用的示例，当获取好友列表时，仅返回好友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，客户端为了显示好友的名字，需要再反复调用多次根据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获取姓名的接口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，会加大网络传输消耗及延时，也增加了客户端的处理工序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便于更改：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升级更新时，尽量不影响正在使用的用户，或方便客户端调整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健壮性好：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安全可靠，如有些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直接暴露了后端数据库表项的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，且缺乏权限验证，可能会导致数据被非法访问或操作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不怕公之于众：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丑陋的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会使服务提供者的技术水平受到质疑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4693" y="1236171"/>
            <a:ext cx="3122403" cy="31030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设计端点：指用于访问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。基本的设计原则是容易记忆，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包含的功能一目了然。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短小简洁的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1"/>
              </a:rPr>
              <a:t>://api.example.com/service/api/search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http://api.example.com/search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清晰易懂的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3"/>
              </a:rPr>
              <a:t>http://api.example.com/sv/u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4"/>
              </a:rPr>
              <a:t>http://api.example.com/products/12345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5"/>
              </a:rPr>
              <a:t>http://api.example.com/shangpin/123456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6"/>
              </a:rPr>
              <a:t>http://api.example.com/</a:t>
            </a:r>
            <a:r>
              <a:rPr lang="zh-CN" altLang="en-US" sz="2000" dirty="0">
                <a:latin typeface="宋体" pitchFamily="2" charset="-122"/>
                <a:ea typeface="宋体" pitchFamily="2" charset="-122"/>
                <a:hlinkClick r:id="rId6"/>
              </a:rPr>
              <a:t>商品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6"/>
              </a:rPr>
              <a:t>/123456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287" y="2985354"/>
            <a:ext cx="395784" cy="396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798" y="2392891"/>
            <a:ext cx="409983" cy="414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960" y="4076143"/>
            <a:ext cx="409983" cy="4140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933" y="4618375"/>
            <a:ext cx="395784" cy="396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943" y="5640109"/>
            <a:ext cx="409983" cy="4140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设计端点：指用于访问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。基本的设计原则是容易记忆，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包含的功能一目了然。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不要大小写混用，标准做法是全部小写，如确实有多单词时采用脊柱法连接较为主流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1"/>
              </a:rPr>
              <a:t>://api.example.com/v1/users/12345/profile-image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脊柱法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2"/>
              </a:rPr>
              <a:t>http://api.example.com/v1/users/12345/profile_image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蛇形法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3"/>
              </a:rPr>
              <a:t>http://api.example.com/v1/users/12345/profileImage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小驼峰法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4"/>
              </a:rPr>
              <a:t>http://api.example.com/v1/users/12345/ProfileImage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大驼峰法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使用不会暴露服务器端架构的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5"/>
              </a:rPr>
              <a:t>http://api.example.com/cgi-bin/get_user.php?user=100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CRUD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操作不要体现在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中，应使用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的方法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559" y="2425358"/>
            <a:ext cx="395784" cy="396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963" y="5086787"/>
            <a:ext cx="409983" cy="414031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8278051" y="2623553"/>
            <a:ext cx="763208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方法的使用：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方法之间的关系可以认为是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操作对象和操作方法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的关系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表示资源，用于描述某种具体的数据信息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：表示对资源进行怎么的操作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389204" y="3010543"/>
          <a:ext cx="9420634" cy="329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317"/>
                <a:gridCol w="4710317"/>
              </a:tblGrid>
              <a:tr h="47009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更新已有资源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更新部分资源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HEAD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获取资源的元信息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：在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一般用来生成新的资源，非幂等。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2791" y="1918264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 rot="5400000">
            <a:off x="4929239" y="3089747"/>
            <a:ext cx="1528690" cy="545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7890" y="31514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31957" y="4290103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970917" y="5097986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数据在服务器端完成注册，能够通过新的</a:t>
            </a:r>
            <a:r>
              <a:rPr lang="en-US" altLang="zh-CN" dirty="0"/>
              <a:t>URI</a:t>
            </a:r>
            <a:r>
              <a:rPr lang="zh-CN" altLang="en-US" dirty="0"/>
              <a:t>进行访问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8.3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REST API设计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PUT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：用发送的数据完全替换原有的资源信息。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幂等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PATCH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：只是更新资源的某部分数据，如只更新用户信息中的昵称字段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DELETE: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删除指定的资源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85551" y="1960739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85551" y="3012828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038464" y="200106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48067" y="3095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288040" y="203550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将新数据注册到</a:t>
            </a:r>
            <a:r>
              <a:rPr lang="en-US" altLang="zh-CN" dirty="0"/>
              <a:t>URI</a:t>
            </a:r>
            <a:r>
              <a:rPr lang="zh-CN" altLang="en-US" dirty="0"/>
              <a:t>之下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750147" y="30738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更新指定的数据本身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072395"/>
            <a:ext cx="113344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响应数据格式：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支持客户端选择返回数据格式，如：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http://api.example.com/v1/users?format=json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响应消息的封装格式：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方案一：充分利用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的状态码，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1xx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：消息，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成功，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重定向，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4xx: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客户端引起的错误，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5xx: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服务器端引起的错误，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推荐做法，状态码含义周知，缺点是不够灵活。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方案二：自定义统一的返回结构，下图为一种示例，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success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表示是否执行成功，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code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返回状态码，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message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返回提示信息，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result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中存储返回的业务结果数据。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61" y="5314991"/>
            <a:ext cx="5286743" cy="149589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4699282" y="6105253"/>
            <a:ext cx="1266900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966182" y="59244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业务结果数据</a:t>
            </a:r>
            <a:endParaRPr lang="zh-CN" altLang="en-US" sz="1200" dirty="0"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81" y="1772102"/>
            <a:ext cx="9325307" cy="29944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2" y="4766583"/>
            <a:ext cx="9843922" cy="1819672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566333" y="25992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566333" y="30310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566333" y="5985934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AJAX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synchronous </a:t>
            </a:r>
            <a:r>
              <a:rPr lang="en-US" altLang="zh-CN" sz="2000" dirty="0" err="1">
                <a:solidFill>
                  <a:srgbClr val="FF0000"/>
                </a:solidFill>
              </a:rPr>
              <a:t>J</a:t>
            </a:r>
            <a:r>
              <a:rPr lang="en-US" altLang="zh-CN" sz="2000" dirty="0" err="1"/>
              <a:t>avascript</a:t>
            </a:r>
            <a:r>
              <a:rPr lang="en-US" altLang="zh-CN" sz="2000" dirty="0"/>
              <a:t> 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nd 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en-US" altLang="zh-CN" sz="2000" dirty="0"/>
              <a:t>ML</a:t>
            </a:r>
            <a:r>
              <a:rPr lang="zh-CN" altLang="en-US" sz="2000" dirty="0"/>
              <a:t>（异步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和</a:t>
            </a:r>
            <a:r>
              <a:rPr lang="en-US" altLang="zh-CN" sz="2000" dirty="0"/>
              <a:t>XML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不是一种新的编程语言，而是一种用于创建更好更快交互性更强的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应用程序的技术。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Javascript</a:t>
            </a:r>
            <a:r>
              <a:rPr lang="zh-CN" altLang="en-US" sz="2000" dirty="0"/>
              <a:t>向服务器提出请求并处理响应而不阻塞用户，即可以在</a:t>
            </a:r>
            <a:r>
              <a:rPr lang="zh-CN" altLang="en-US" sz="2000" dirty="0">
                <a:solidFill>
                  <a:srgbClr val="FF0000"/>
                </a:solidFill>
              </a:rPr>
              <a:t>不重新加载整个网页的情况下，对网页的某部分进行更新。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传统的网页（不使用 </a:t>
            </a:r>
            <a:r>
              <a:rPr lang="en-US" altLang="zh-CN" sz="2000" dirty="0"/>
              <a:t>AJAX</a:t>
            </a:r>
            <a:r>
              <a:rPr lang="zh-CN" altLang="en-US" sz="2000" dirty="0"/>
              <a:t>）如果需要更新内容，必须重载整个网页页面。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的核心对象是</a:t>
            </a:r>
            <a:r>
              <a:rPr lang="en-US" altLang="zh-CN" sz="2000" dirty="0" err="1"/>
              <a:t>XMLHTTPRequest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</a:t>
            </a:r>
            <a:r>
              <a:rPr lang="en-US" altLang="zh-CN" sz="1600" dirty="0">
                <a:hlinkClick r:id="rId1"/>
              </a:rPr>
              <a:t>http://www.runoob.com/try/try.php?filename=tryajax_first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291" y="1790169"/>
            <a:ext cx="9357418" cy="456121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1566333" y="25992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566333" y="3014134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566333" y="34120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566333" y="3810001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89" y="2057564"/>
            <a:ext cx="11057338" cy="18939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072395"/>
            <a:ext cx="11803059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分页：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使用相对位置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  <a:hlinkClick r:id="rId1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http://api.example.org/books/?limit=100&amp;offset=400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offset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为偏移量，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limit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为请求最大条数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http://api.example.org/books/?per_page=10&amp;page=5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为请求的页码，</a:t>
            </a:r>
            <a:r>
              <a:rPr lang="en-US" altLang="zh-CN" sz="2000" b="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per_page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为每页条数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当有数据插入或删除时，采用相对位置获取数据的两个请求结果可能会有重复或不连续，如分页读取头条新闻时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使用绝对位置：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3"/>
              </a:rPr>
              <a:t>http://api.example.org/books/?limit=100&amp;since_id=12345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since_timestamp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55" y="3796216"/>
            <a:ext cx="4831162" cy="2059019"/>
          </a:xfrm>
          <a:prstGeom prst="rect">
            <a:avLst/>
          </a:prstGeom>
        </p:spPr>
      </p:pic>
      <p:pic>
        <p:nvPicPr>
          <p:cNvPr id="1026" name="Picture 2" descr="http://5b0988e595225.cdn.sohucs.com/images/20180226/c22a3df9816e491f83a26457dd876dfa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78" y="3796216"/>
            <a:ext cx="1283006" cy="221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072395"/>
            <a:ext cx="11334486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过滤：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http://api.example.org/books/?name=xxx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排序：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http://api.example.org/books/?sort=-publish_date,+name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响应数据的字段：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支持通过查询参数来指定返回特定的字段，如：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3"/>
              </a:rPr>
              <a:t>http://api.example.com/v1/users/12345/?fields=name,age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4911" y="608647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一个简单的社交服务系统的主要页面功能</a:t>
            </a:r>
            <a:endParaRPr lang="zh-CN" altLang="en-US" dirty="0"/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思考，针对如下的简单社交服务系统应如何设计接口？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743" y="217352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主要功能点：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注册登录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关注好友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发表动态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265" y="1934122"/>
            <a:ext cx="6496050" cy="37623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48555" y="1754679"/>
            <a:ext cx="2127565" cy="38329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48141" y="2173527"/>
            <a:ext cx="1946495" cy="2842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好友动态列表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0249373" y="5158195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9673410" y="5158194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友</a:t>
            </a:r>
            <a:endParaRPr lang="zh-CN" altLang="en-US" sz="1050" dirty="0"/>
          </a:p>
        </p:txBody>
      </p:sp>
      <p:sp>
        <p:nvSpPr>
          <p:cNvPr id="19" name="椭圆 18"/>
          <p:cNvSpPr/>
          <p:nvPr/>
        </p:nvSpPr>
        <p:spPr>
          <a:xfrm>
            <a:off x="10825336" y="5165778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我</a:t>
            </a:r>
            <a:endParaRPr lang="zh-CN" altLang="en-US" sz="1050" dirty="0"/>
          </a:p>
        </p:txBody>
      </p:sp>
      <p:pic>
        <p:nvPicPr>
          <p:cNvPr id="2050" name="Picture 2" descr="https://timgsa.baidu.com/timg?image&amp;quality=80&amp;size=b9999_10000&amp;sec=1583667001195&amp;di=0e3d2e7256f12ec0233d50ed031c23ee&amp;imgtype=0&amp;src=http%3A%2F%2Fpic.51yuansu.com%2Fpic2%2Fcover%2F00%2F46%2F77%2F58158a99e9b92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86" y="1814681"/>
            <a:ext cx="313918" cy="3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712" y="1918642"/>
          <a:ext cx="11299323" cy="409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35"/>
                <a:gridCol w="5533818"/>
                <a:gridCol w="262667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端点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获取用户列表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http://api.example.com/v1/users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新用户注册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获取特定用户的信息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更新用户信息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PUT/PATCH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删除用户信息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获取当前用户的好友列表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添加好友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删除好友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部分接口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712" y="1918642"/>
          <a:ext cx="11299323" cy="2732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35"/>
                <a:gridCol w="5533818"/>
                <a:gridCol w="262667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端点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发表动态信息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http://api.example.com/v1/blogs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http://api.example.com/v1/blogs/:id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编辑动态信息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http://api.example.com/v1/blogs/:id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获取好友的动态列表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获取特定用户的动态信息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部分接口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8.3 REST API设计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187276"/>
            <a:ext cx="8495752" cy="269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Gitee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OpenAPI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GB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https://gitee.com/api/v5/swagger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/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示例：列出仓库的所有</a:t>
            </a:r>
            <a:r>
              <a:rPr lang="en-GB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Issues</a:t>
            </a:r>
            <a:endParaRPr lang="en-GB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77" y="2405605"/>
            <a:ext cx="6104082" cy="42407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55309" y="6156236"/>
            <a:ext cx="451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https://gitee.com/Tencent/APIJSON/issues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4418813" y="6236372"/>
            <a:ext cx="2993127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创建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2005161" y="1864314"/>
            <a:ext cx="800105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xmlhttp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if (</a:t>
            </a:r>
            <a:r>
              <a:rPr lang="en-US" sz="2000" dirty="0" err="1"/>
              <a:t>window.XMLHttpRequest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  {// code for IE7+, Firefox, Chrome, Opera, Safari</a:t>
            </a:r>
            <a:br>
              <a:rPr lang="en-US" sz="2000" dirty="0"/>
            </a:br>
            <a:r>
              <a:rPr lang="en-US" sz="2000" dirty="0"/>
              <a:t>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xmlhttp</a:t>
            </a:r>
            <a:r>
              <a:rPr lang="en-US" sz="2000" dirty="0">
                <a:solidFill>
                  <a:srgbClr val="FF0000"/>
                </a:solidFill>
              </a:rPr>
              <a:t>=new </a:t>
            </a:r>
            <a:r>
              <a:rPr lang="en-US" sz="2000" dirty="0" err="1">
                <a:solidFill>
                  <a:srgbClr val="FF0000"/>
                </a:solidFill>
              </a:rPr>
              <a:t>XMLHttpRequest</a:t>
            </a:r>
            <a:r>
              <a:rPr lang="en-US" sz="2000" dirty="0">
                <a:solidFill>
                  <a:srgbClr val="FF0000"/>
                </a:solidFill>
              </a:rPr>
              <a:t>();</a:t>
            </a:r>
            <a:br>
              <a:rPr lang="en-US" sz="2000" dirty="0"/>
            </a:br>
            <a:r>
              <a:rPr lang="en-US" sz="2000" dirty="0"/>
              <a:t>  }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  {// code for IE6, IE5</a:t>
            </a:r>
            <a:br>
              <a:rPr lang="en-US" sz="2000" dirty="0"/>
            </a:br>
            <a:r>
              <a:rPr lang="en-US" sz="2000" dirty="0"/>
              <a:t>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xmlhttp</a:t>
            </a:r>
            <a:r>
              <a:rPr lang="en-US" sz="2000" dirty="0">
                <a:solidFill>
                  <a:srgbClr val="FF0000"/>
                </a:solidFill>
              </a:rPr>
              <a:t>=new </a:t>
            </a:r>
            <a:r>
              <a:rPr lang="en-US" sz="2000" dirty="0" err="1">
                <a:solidFill>
                  <a:srgbClr val="FF0000"/>
                </a:solidFill>
              </a:rPr>
              <a:t>ActiveXObject</a:t>
            </a:r>
            <a:r>
              <a:rPr lang="en-US" sz="2000" dirty="0">
                <a:solidFill>
                  <a:srgbClr val="FF0000"/>
                </a:solidFill>
              </a:rPr>
              <a:t>("</a:t>
            </a:r>
            <a:r>
              <a:rPr lang="en-US" sz="2000" dirty="0" err="1">
                <a:solidFill>
                  <a:srgbClr val="FF0000"/>
                </a:solidFill>
              </a:rPr>
              <a:t>Microsoft.XMLHTTP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  }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695597" y="2140537"/>
            <a:ext cx="11211710" cy="345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open</a:t>
            </a:r>
            <a:r>
              <a:rPr lang="en-US" altLang="zh-CN" sz="2400" dirty="0"/>
              <a:t>(</a:t>
            </a:r>
            <a:r>
              <a:rPr lang="en-US" altLang="zh-CN" sz="2400" i="1" dirty="0" err="1"/>
              <a:t>method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url</a:t>
            </a:r>
            <a:r>
              <a:rPr lang="en-US" altLang="zh-CN" sz="2400" dirty="0" err="1"/>
              <a:t>,</a:t>
            </a:r>
            <a:r>
              <a:rPr lang="en-US" altLang="zh-CN" sz="2400" i="1" dirty="0" err="1"/>
              <a:t>async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3">
              <a:lnSpc>
                <a:spcPct val="150000"/>
              </a:lnSpc>
            </a:pPr>
            <a:r>
              <a:rPr lang="en-US" altLang="zh-CN" sz="2000" i="1" dirty="0"/>
              <a:t>method</a:t>
            </a:r>
            <a:r>
              <a:rPr lang="en-US" altLang="zh-CN" sz="2000" dirty="0"/>
              <a:t>：</a:t>
            </a:r>
            <a:r>
              <a:rPr lang="zh-CN" altLang="en-US" sz="2000" dirty="0"/>
              <a:t>请求的类型；</a:t>
            </a:r>
            <a:r>
              <a:rPr lang="en-US" altLang="zh-CN" sz="2000" dirty="0"/>
              <a:t>GET </a:t>
            </a:r>
            <a:r>
              <a:rPr lang="zh-CN" altLang="en-US" sz="2000" dirty="0"/>
              <a:t>或 </a:t>
            </a:r>
            <a:r>
              <a:rPr lang="en-US" altLang="zh-CN" sz="2000" dirty="0"/>
              <a:t>POST</a:t>
            </a:r>
            <a:endParaRPr lang="en-US" altLang="zh-CN" sz="2000" dirty="0"/>
          </a:p>
          <a:p>
            <a:pPr lvl="3">
              <a:lnSpc>
                <a:spcPct val="150000"/>
              </a:lnSpc>
            </a:pPr>
            <a:r>
              <a:rPr lang="en-US" altLang="zh-CN" sz="2000" i="1" dirty="0" err="1"/>
              <a:t>url</a:t>
            </a:r>
            <a:r>
              <a:rPr lang="zh-CN" altLang="en-US" sz="2000" dirty="0"/>
              <a:t>：文件在服务器上的位置</a:t>
            </a:r>
            <a:endParaRPr lang="zh-CN" altLang="en-US" sz="2000" dirty="0"/>
          </a:p>
          <a:p>
            <a:pPr lvl="3">
              <a:lnSpc>
                <a:spcPct val="150000"/>
              </a:lnSpc>
            </a:pPr>
            <a:r>
              <a:rPr lang="en-US" altLang="zh-CN" sz="2000" i="1" dirty="0" err="1"/>
              <a:t>async</a:t>
            </a:r>
            <a:r>
              <a:rPr lang="en-US" altLang="zh-CN" sz="2000" dirty="0" err="1"/>
              <a:t>：true</a:t>
            </a:r>
            <a:r>
              <a:rPr lang="en-US" altLang="zh-CN" sz="2000" dirty="0"/>
              <a:t>（</a:t>
            </a:r>
            <a:r>
              <a:rPr lang="zh-CN" altLang="en-US" sz="2000" dirty="0"/>
              <a:t>异步）或 </a:t>
            </a:r>
            <a:r>
              <a:rPr lang="en-US" altLang="zh-CN" sz="2000" dirty="0"/>
              <a:t>false（</a:t>
            </a:r>
            <a:r>
              <a:rPr lang="zh-CN" altLang="en-US" sz="2000" dirty="0"/>
              <a:t>同步），默认为</a:t>
            </a:r>
            <a:r>
              <a:rPr lang="en-US" altLang="zh-CN" sz="2000" dirty="0"/>
              <a:t>true</a:t>
            </a:r>
            <a:r>
              <a:rPr lang="zh-CN" altLang="en-US" sz="2000" dirty="0"/>
              <a:t>，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无需等待服务器的响应，在等待服务器响应时执行其他脚本，当响应就绪后对响应进行处理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send</a:t>
            </a:r>
            <a:r>
              <a:rPr lang="en-US" altLang="zh-CN" sz="2400" dirty="0"/>
              <a:t>(</a:t>
            </a:r>
            <a:r>
              <a:rPr lang="en-US" altLang="zh-CN" sz="2400" i="1" dirty="0"/>
              <a:t>string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3">
              <a:lnSpc>
                <a:spcPct val="150000"/>
              </a:lnSpc>
            </a:pPr>
            <a:r>
              <a:rPr lang="en-US" altLang="zh-CN" sz="2000" i="1" dirty="0"/>
              <a:t>string</a:t>
            </a:r>
            <a:r>
              <a:rPr lang="en-US" altLang="zh-CN" sz="2000" dirty="0"/>
              <a:t>：</a:t>
            </a:r>
            <a:r>
              <a:rPr lang="zh-CN" altLang="en-US" sz="2000" dirty="0"/>
              <a:t>仅用于 </a:t>
            </a:r>
            <a:r>
              <a:rPr lang="en-US" altLang="zh-CN" sz="2000" dirty="0"/>
              <a:t>POST </a:t>
            </a:r>
            <a:r>
              <a:rPr lang="zh-CN" altLang="en-US" sz="2000" dirty="0"/>
              <a:t>请求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8.1.1</a:t>
            </a:r>
            <a:r>
              <a:rPr lang="zh-CN" altLang="en-US" dirty="0"/>
              <a:t> 原生</a:t>
            </a:r>
            <a:r>
              <a:rPr lang="zh-CN" altLang="en-US" dirty="0">
                <a:sym typeface="+mn-ea"/>
              </a:rPr>
              <a:t>AJAX的使用</a:t>
            </a: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原生</a:t>
            </a:r>
            <a:r>
              <a:rPr lang="en-US" altLang="zh-CN" sz="2400" dirty="0"/>
              <a:t>AJAX</a:t>
            </a:r>
            <a:r>
              <a:rPr lang="zh-CN" altLang="en-US" sz="2400" dirty="0"/>
              <a:t>使用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4990026" y="5834426"/>
            <a:ext cx="2031325" cy="45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向服务器发送请求</a:t>
            </a:r>
            <a:endParaRPr lang="en-US" altLang="zh-CN" dirty="0"/>
          </a:p>
        </p:txBody>
      </p:sp>
      <p:sp>
        <p:nvSpPr>
          <p:cNvPr id="6" name="文本占位符 2"/>
          <p:cNvSpPr txBox="1"/>
          <p:nvPr/>
        </p:nvSpPr>
        <p:spPr>
          <a:xfrm>
            <a:off x="448732" y="1223784"/>
            <a:ext cx="11286068" cy="5376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eaLnBrk="1" hangingPunct="1">
              <a:lnSpc>
                <a:spcPct val="150000"/>
              </a:lnSpc>
              <a:buNone/>
            </a:pPr>
            <a:endParaRPr lang="en-US" dirty="0">
              <a:hlinkClick r:id="rId1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dirty="0">
                <a:hlinkClick r:id="rId1"/>
              </a:rPr>
              <a:t>GET</a:t>
            </a:r>
            <a:r>
              <a:rPr lang="zh-CN" altLang="en-US" dirty="0">
                <a:hlinkClick r:id="rId1"/>
              </a:rPr>
              <a:t>请求示例：</a:t>
            </a:r>
            <a:endParaRPr lang="en-US" altLang="zh-CN" dirty="0"/>
          </a:p>
          <a:p>
            <a:pPr marL="457200" lvl="1" indent="0" eaLnBrk="1" hangingPunct="1">
              <a:lnSpc>
                <a:spcPct val="150000"/>
              </a:lnSpc>
              <a:buNone/>
            </a:pP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POST</a:t>
            </a:r>
            <a:r>
              <a:rPr lang="zh-CN" altLang="en-US" dirty="0"/>
              <a:t>请求示例：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如果需要像 </a:t>
            </a:r>
            <a:r>
              <a:rPr lang="en-US" sz="2000" dirty="0"/>
              <a:t>HTML </a:t>
            </a:r>
            <a:r>
              <a:rPr lang="zh-CN" altLang="en-US" sz="2000" dirty="0"/>
              <a:t>表单那样 </a:t>
            </a:r>
            <a:r>
              <a:rPr lang="en-US" sz="2000" dirty="0"/>
              <a:t>POST </a:t>
            </a:r>
            <a:r>
              <a:rPr lang="zh-CN" altLang="en-US" sz="2000" dirty="0"/>
              <a:t>数据，需使用 </a:t>
            </a:r>
            <a:r>
              <a:rPr lang="en-US" sz="2000" dirty="0" err="1"/>
              <a:t>setRequestHeader</a:t>
            </a:r>
            <a:r>
              <a:rPr lang="en-US" sz="2000" dirty="0"/>
              <a:t>() </a:t>
            </a:r>
            <a:r>
              <a:rPr lang="zh-CN" altLang="en-US" sz="2000" dirty="0"/>
              <a:t>来添加 </a:t>
            </a:r>
            <a:r>
              <a:rPr lang="en-US" sz="2000" dirty="0"/>
              <a:t>HTTP </a:t>
            </a:r>
            <a:r>
              <a:rPr lang="zh-CN" altLang="en-US" sz="2000" dirty="0"/>
              <a:t>头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xmlhttp.setRequestHeader</a:t>
            </a:r>
            <a:r>
              <a:rPr lang="en-US" sz="2000" dirty="0">
                <a:solidFill>
                  <a:srgbClr val="FF0000"/>
                </a:solidFill>
              </a:rPr>
              <a:t>("Content-</a:t>
            </a:r>
            <a:r>
              <a:rPr lang="en-US" sz="2000" dirty="0" err="1">
                <a:solidFill>
                  <a:srgbClr val="FF0000"/>
                </a:solidFill>
              </a:rPr>
              <a:t>type","application</a:t>
            </a:r>
            <a:r>
              <a:rPr lang="en-US" sz="2000" dirty="0">
                <a:solidFill>
                  <a:srgbClr val="FF0000"/>
                </a:solidFill>
              </a:rPr>
              <a:t>/x-www-form-</a:t>
            </a:r>
            <a:r>
              <a:rPr lang="en-US" sz="2000" dirty="0" err="1">
                <a:solidFill>
                  <a:srgbClr val="FF0000"/>
                </a:solidFill>
              </a:rPr>
              <a:t>urlencoded</a:t>
            </a:r>
            <a:r>
              <a:rPr lang="en-US" sz="2000" dirty="0">
                <a:solidFill>
                  <a:srgbClr val="FF0000"/>
                </a:solidFill>
              </a:rPr>
              <a:t>");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marL="457200" lvl="1" indent="0" eaLnBrk="1" hangingPunct="1">
              <a:lnSpc>
                <a:spcPct val="150000"/>
              </a:lnSpc>
              <a:buNone/>
            </a:pPr>
            <a:endParaRPr lang="en-US" altLang="zh-CN" sz="2400" dirty="0"/>
          </a:p>
          <a:p>
            <a:pPr lvl="1" eaLnBrk="1" hangingPunct="1"/>
            <a:endParaRPr lang="zh-CN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862284" y="2616723"/>
            <a:ext cx="828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xmlhttp.open</a:t>
            </a:r>
            <a:r>
              <a:rPr lang="en-US" dirty="0"/>
              <a:t>("GET","demo_get2.html?fname=</a:t>
            </a:r>
            <a:r>
              <a:rPr lang="en-US" dirty="0" err="1"/>
              <a:t>Henry&amp;lname</a:t>
            </a:r>
            <a:r>
              <a:rPr lang="en-US" dirty="0"/>
              <a:t>=</a:t>
            </a:r>
            <a:r>
              <a:rPr lang="en-US" dirty="0" err="1"/>
              <a:t>Ford",true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xmlhttp.send</a:t>
            </a:r>
            <a:r>
              <a:rPr lang="en-US" dirty="0"/>
              <a:t>();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10503</Words>
  <Application>WPS 文字</Application>
  <PresentationFormat>宽屏</PresentationFormat>
  <Paragraphs>700</Paragraphs>
  <Slides>67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6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微软雅黑</vt:lpstr>
      <vt:lpstr>汉仪旗黑</vt:lpstr>
      <vt:lpstr>Helvetica Neue</vt:lpstr>
      <vt:lpstr>苹方-简</vt:lpstr>
      <vt:lpstr>宋体</vt:lpstr>
      <vt:lpstr>Arial Unicode MS</vt:lpstr>
      <vt:lpstr>微软雅黑 Light</vt:lpstr>
      <vt:lpstr>Office 主题</vt:lpstr>
      <vt:lpstr>PowerPoint 演示文稿</vt:lpstr>
      <vt:lpstr>第8章 异步更新与REST API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8.1.1 AJAX的使用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8.1.2 AjaxTodoList Demo</vt:lpstr>
      <vt:lpstr>8.1.3 Axios网络请求库</vt:lpstr>
      <vt:lpstr>8.1.3 Axios网络请求库</vt:lpstr>
      <vt:lpstr>PowerPoint 演示文稿</vt:lpstr>
      <vt:lpstr>PowerPoint 演示文稿</vt:lpstr>
      <vt:lpstr>8.2.1 前端数据绑定</vt:lpstr>
      <vt:lpstr>8.2.1 前端数据绑定</vt:lpstr>
      <vt:lpstr>8.2.1 前端数据绑定</vt:lpstr>
      <vt:lpstr>8.2.2 Alpine.js与Vue</vt:lpstr>
      <vt:lpstr>8.2.2 Alpine.js与Vue</vt:lpstr>
      <vt:lpstr>8.2.2 Alpine.js与Vue</vt:lpstr>
      <vt:lpstr>8.2.2 Alpine.js与Vue</vt:lpstr>
      <vt:lpstr>8.2.2 Alpine.js与Vue</vt:lpstr>
      <vt:lpstr>8.2.2 Alpine.js与Vue</vt:lpstr>
      <vt:lpstr>8.2.2 Alpine.js与Vue</vt:lpstr>
      <vt:lpstr>8.2.2 Alpine.js与Vue</vt:lpstr>
      <vt:lpstr>8.2.2 VUE Todolist</vt:lpstr>
      <vt:lpstr>8.2.2 VUE Todolist</vt:lpstr>
      <vt:lpstr>8.2.2 REST+VUE Todolist</vt:lpstr>
      <vt:lpstr>8.2.2 REST+VUE Todolist</vt:lpstr>
      <vt:lpstr>8.3 REST API设计</vt:lpstr>
      <vt:lpstr>8.3 REST API设计</vt:lpstr>
      <vt:lpstr>8.3 REST API设计</vt:lpstr>
      <vt:lpstr>8.3 REST API设计</vt:lpstr>
      <vt:lpstr>8.3 REST API设计</vt:lpstr>
      <vt:lpstr>8.3 REST API设计</vt:lpstr>
      <vt:lpstr>8.3 REST API设计</vt:lpstr>
      <vt:lpstr>8.3 REST API设计</vt:lpstr>
      <vt:lpstr>8.3 REST API设计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493</cp:revision>
  <dcterms:created xsi:type="dcterms:W3CDTF">2022-11-23T16:30:29Z</dcterms:created>
  <dcterms:modified xsi:type="dcterms:W3CDTF">2022-11-23T16:30:29Z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09DDAEB06CFDB67EDCDF7D636FA4F348</vt:lpwstr>
  </property>
</Properties>
</file>